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731" r:id="rId4"/>
    <p:sldMasterId id="2147483755" r:id="rId5"/>
    <p:sldMasterId id="2147483779" r:id="rId6"/>
    <p:sldMasterId id="2147483827" r:id="rId7"/>
    <p:sldMasterId id="2147483839" r:id="rId8"/>
  </p:sldMasterIdLst>
  <p:sldIdLst>
    <p:sldId id="259" r:id="rId9"/>
    <p:sldId id="262" r:id="rId10"/>
    <p:sldId id="626" r:id="rId11"/>
    <p:sldId id="791" r:id="rId12"/>
    <p:sldId id="793" r:id="rId13"/>
    <p:sldId id="792" r:id="rId14"/>
    <p:sldId id="794" r:id="rId15"/>
    <p:sldId id="795" r:id="rId16"/>
    <p:sldId id="796" r:id="rId17"/>
    <p:sldId id="797" r:id="rId18"/>
    <p:sldId id="798" r:id="rId19"/>
    <p:sldId id="799" r:id="rId20"/>
    <p:sldId id="800" r:id="rId21"/>
    <p:sldId id="804" r:id="rId22"/>
    <p:sldId id="805" r:id="rId23"/>
    <p:sldId id="806" r:id="rId24"/>
    <p:sldId id="807" r:id="rId25"/>
    <p:sldId id="277" r:id="rId26"/>
    <p:sldId id="751" r:id="rId27"/>
    <p:sldId id="280" r:id="rId28"/>
    <p:sldId id="283" r:id="rId29"/>
    <p:sldId id="286" r:id="rId30"/>
    <p:sldId id="813" r:id="rId31"/>
    <p:sldId id="808" r:id="rId32"/>
    <p:sldId id="809" r:id="rId33"/>
    <p:sldId id="810" r:id="rId34"/>
    <p:sldId id="811" r:id="rId35"/>
    <p:sldId id="812" r:id="rId36"/>
    <p:sldId id="322" r:id="rId37"/>
    <p:sldId id="325" r:id="rId38"/>
    <p:sldId id="328" r:id="rId39"/>
    <p:sldId id="331" r:id="rId40"/>
    <p:sldId id="814" r:id="rId41"/>
    <p:sldId id="815" r:id="rId42"/>
    <p:sldId id="816" r:id="rId43"/>
    <p:sldId id="817" r:id="rId44"/>
    <p:sldId id="385" r:id="rId45"/>
    <p:sldId id="388" r:id="rId46"/>
    <p:sldId id="391" r:id="rId47"/>
    <p:sldId id="394" r:id="rId48"/>
    <p:sldId id="397" r:id="rId49"/>
    <p:sldId id="400" r:id="rId50"/>
    <p:sldId id="858" r:id="rId51"/>
    <p:sldId id="403" r:id="rId52"/>
    <p:sldId id="818" r:id="rId53"/>
    <p:sldId id="819" r:id="rId54"/>
    <p:sldId id="820" r:id="rId55"/>
    <p:sldId id="821" r:id="rId56"/>
    <p:sldId id="822" r:id="rId57"/>
    <p:sldId id="823" r:id="rId58"/>
    <p:sldId id="824" r:id="rId59"/>
    <p:sldId id="828" r:id="rId60"/>
    <p:sldId id="825" r:id="rId61"/>
    <p:sldId id="826" r:id="rId62"/>
    <p:sldId id="850" r:id="rId63"/>
    <p:sldId id="827" r:id="rId64"/>
    <p:sldId id="829" r:id="rId65"/>
    <p:sldId id="852" r:id="rId66"/>
    <p:sldId id="857" r:id="rId67"/>
    <p:sldId id="853" r:id="rId68"/>
    <p:sldId id="855" r:id="rId69"/>
    <p:sldId id="856" r:id="rId70"/>
    <p:sldId id="854" r:id="rId71"/>
    <p:sldId id="436" r:id="rId72"/>
    <p:sldId id="801" r:id="rId73"/>
    <p:sldId id="802" r:id="rId74"/>
    <p:sldId id="439" r:id="rId75"/>
    <p:sldId id="442" r:id="rId76"/>
    <p:sldId id="451" r:id="rId77"/>
    <p:sldId id="454" r:id="rId78"/>
    <p:sldId id="457" r:id="rId79"/>
    <p:sldId id="460" r:id="rId80"/>
    <p:sldId id="463" r:id="rId81"/>
    <p:sldId id="466" r:id="rId82"/>
    <p:sldId id="478" r:id="rId83"/>
    <p:sldId id="481" r:id="rId84"/>
    <p:sldId id="484" r:id="rId85"/>
    <p:sldId id="487" r:id="rId86"/>
    <p:sldId id="830" r:id="rId87"/>
    <p:sldId id="831" r:id="rId88"/>
    <p:sldId id="832" r:id="rId89"/>
    <p:sldId id="833" r:id="rId90"/>
    <p:sldId id="834" r:id="rId91"/>
    <p:sldId id="835" r:id="rId92"/>
    <p:sldId id="836" r:id="rId93"/>
    <p:sldId id="837" r:id="rId94"/>
    <p:sldId id="838" r:id="rId95"/>
    <p:sldId id="839" r:id="rId96"/>
    <p:sldId id="840" r:id="rId97"/>
    <p:sldId id="841" r:id="rId98"/>
    <p:sldId id="842" r:id="rId99"/>
    <p:sldId id="843" r:id="rId100"/>
    <p:sldId id="844" r:id="rId101"/>
    <p:sldId id="845" r:id="rId102"/>
    <p:sldId id="846" r:id="rId103"/>
    <p:sldId id="847" r:id="rId104"/>
    <p:sldId id="848" r:id="rId105"/>
  </p:sldIdLst>
  <p:sldSz cx="9144000" cy="6858000" type="screen4x3"/>
  <p:notesSz cx="6858000" cy="9144000"/>
  <p:custDataLst>
    <p:tags r:id="rId1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82" d="100"/>
          <a:sy n="82" d="100"/>
        </p:scale>
        <p:origin x="1459" y="7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presProps" Target="presProp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viewProps" Target="view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ags" Target="tags/tag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heme" Target="theme/theme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A576D4C8-D772-4561-9E3A-16C406B4ED10}" type="datetimeFigureOut">
              <a:rPr lang="en-US" smtClean="0"/>
              <a:t>1/1/2025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5E2FB6CF-24E1-4E8D-A362-E4CFA7C5F4C5}" type="datetimeFigureOut">
              <a:rPr lang="en-US" smtClean="0"/>
              <a:t>1/1/2025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4D23CBB-9B2E-46FC-B4AA-85BE70FC127E}" type="datetimeFigureOut">
              <a:rPr lang="en-US" smtClean="0"/>
              <a:t>1/1/2025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67473330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34759692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82800317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A778127-ED12-48E6-9543-E19B39EE7097}"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3724435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A778127-ED12-48E6-9543-E19B39EE7097}" type="datetimeFigureOut">
              <a:rPr lang="en-IN" smtClean="0"/>
              <a:t>01-01-2025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365522804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A778127-ED12-48E6-9543-E19B39EE7097}" type="datetimeFigureOut">
              <a:rPr lang="en-IN" smtClean="0"/>
              <a:t>01-01-2025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82945596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778127-ED12-48E6-9543-E19B39EE7097}" type="datetimeFigureOut">
              <a:rPr lang="en-IN" smtClean="0"/>
              <a:t>01-01-2025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5307242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778127-ED12-48E6-9543-E19B39EE7097}"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37487140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06AA43C-F027-40B5-9383-D3F14CE2E22F}" type="datetimeFigureOut">
              <a:rPr lang="en-US" smtClean="0"/>
              <a:t>1/1/2025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778127-ED12-48E6-9543-E19B39EE7097}"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16599257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3944342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02677088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67473330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34759692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82800317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A778127-ED12-48E6-9543-E19B39EE7097}"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3724435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A778127-ED12-48E6-9543-E19B39EE7097}" type="datetimeFigureOut">
              <a:rPr lang="en-IN" smtClean="0"/>
              <a:t>01-01-2025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365522804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A778127-ED12-48E6-9543-E19B39EE7097}" type="datetimeFigureOut">
              <a:rPr lang="en-IN" smtClean="0"/>
              <a:t>01-01-2025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82945596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778127-ED12-48E6-9543-E19B39EE7097}" type="datetimeFigureOut">
              <a:rPr lang="en-IN" smtClean="0"/>
              <a:t>01-01-2025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5307242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0859963A-DD53-4B47-83C6-5883FF5212B6}" type="datetimeFigureOut">
              <a:rPr lang="en-US" smtClean="0"/>
              <a:t>1/1/2025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778127-ED12-48E6-9543-E19B39EE7097}"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37487140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778127-ED12-48E6-9543-E19B39EE7097}"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16599257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39443423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A778127-ED12-48E6-9543-E19B39EE7097}"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B1B1A-DA29-49D3-AE8B-5FDAD28B1773}" type="slidenum">
              <a:rPr lang="en-IN" smtClean="0"/>
              <a:t>‹#›</a:t>
            </a:fld>
            <a:endParaRPr lang="en-IN"/>
          </a:p>
        </p:txBody>
      </p:sp>
    </p:spTree>
    <p:extLst>
      <p:ext uri="{BB962C8B-B14F-4D97-AF65-F5344CB8AC3E}">
        <p14:creationId xmlns:p14="http://schemas.microsoft.com/office/powerpoint/2010/main" val="202677088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F97AF56-169A-4433-B09D-C589D2012361}"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92716352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F97AF56-169A-4433-B09D-C589D2012361}"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285783190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7AF56-169A-4433-B09D-C589D2012361}"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341500404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F97AF56-169A-4433-B09D-C589D2012361}"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283427654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F97AF56-169A-4433-B09D-C589D2012361}" type="datetimeFigureOut">
              <a:rPr lang="en-IN" smtClean="0"/>
              <a:t>01-01-2025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14946408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F97AF56-169A-4433-B09D-C589D2012361}" type="datetimeFigureOut">
              <a:rPr lang="en-IN" smtClean="0"/>
              <a:t>01-01-2025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320823406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1F89215E-E7EB-4E3C-B7E5-5C1A42990DA3}" type="datetimeFigureOut">
              <a:rPr lang="en-US" smtClean="0"/>
              <a:t>1/1/2025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7AF56-169A-4433-B09D-C589D2012361}" type="datetimeFigureOut">
              <a:rPr lang="en-IN" smtClean="0"/>
              <a:t>01-01-2025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228407694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97AF56-169A-4433-B09D-C589D2012361}"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338028170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97AF56-169A-4433-B09D-C589D2012361}"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341770915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F97AF56-169A-4433-B09D-C589D2012361}"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22815714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F97AF56-169A-4433-B09D-C589D2012361}"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75BBA5-B321-473F-B4F6-3609AEEF6618}" type="slidenum">
              <a:rPr lang="en-IN" smtClean="0"/>
              <a:t>‹#›</a:t>
            </a:fld>
            <a:endParaRPr lang="en-IN"/>
          </a:p>
        </p:txBody>
      </p:sp>
    </p:spTree>
    <p:extLst>
      <p:ext uri="{BB962C8B-B14F-4D97-AF65-F5344CB8AC3E}">
        <p14:creationId xmlns:p14="http://schemas.microsoft.com/office/powerpoint/2010/main" val="132008342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3929B44-9292-49A4-8919-AB3C86BF41C5}"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400481836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3929B44-9292-49A4-8919-AB3C86BF41C5}"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106117393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929B44-9292-49A4-8919-AB3C86BF41C5}"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228787751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3929B44-9292-49A4-8919-AB3C86BF41C5}"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91962092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3929B44-9292-49A4-8919-AB3C86BF41C5}" type="datetimeFigureOut">
              <a:rPr lang="en-IN" smtClean="0"/>
              <a:t>01-01-2025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428271766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3F3CDE6B-A1A9-40A7-99F1-46BC35188FC8}" type="datetimeFigureOut">
              <a:rPr lang="en-US" smtClean="0"/>
              <a:t>1/1/2025</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3929B44-9292-49A4-8919-AB3C86BF41C5}" type="datetimeFigureOut">
              <a:rPr lang="en-IN" smtClean="0"/>
              <a:t>01-01-2025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44773319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929B44-9292-49A4-8919-AB3C86BF41C5}" type="datetimeFigureOut">
              <a:rPr lang="en-IN" smtClean="0"/>
              <a:t>01-01-2025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396609113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929B44-9292-49A4-8919-AB3C86BF41C5}"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336491241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929B44-9292-49A4-8919-AB3C86BF41C5}"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79318613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3929B44-9292-49A4-8919-AB3C86BF41C5}"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236264031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3929B44-9292-49A4-8919-AB3C86BF41C5}"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CF882C-BC53-4A64-B914-FD1CAA5CB5C1}" type="slidenum">
              <a:rPr lang="en-IN" smtClean="0"/>
              <a:t>‹#›</a:t>
            </a:fld>
            <a:endParaRPr lang="en-IN"/>
          </a:p>
        </p:txBody>
      </p:sp>
    </p:spTree>
    <p:extLst>
      <p:ext uri="{BB962C8B-B14F-4D97-AF65-F5344CB8AC3E}">
        <p14:creationId xmlns:p14="http://schemas.microsoft.com/office/powerpoint/2010/main" val="148200992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9C3ACCB-C28C-43AF-84C3-3A85B73BADAD}"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174254238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9C3ACCB-C28C-43AF-84C3-3A85B73BADAD}"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219944579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C3ACCB-C28C-43AF-84C3-3A85B73BADAD}"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74094049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9C3ACCB-C28C-43AF-84C3-3A85B73BADAD}"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263859923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96AD5AA2-4B86-416A-BDAD-82FCD80F0FEE}" type="datetimeFigureOut">
              <a:rPr lang="en-US" smtClean="0"/>
              <a:t>1/1/2025</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9C3ACCB-C28C-43AF-84C3-3A85B73BADAD}" type="datetimeFigureOut">
              <a:rPr lang="en-IN" smtClean="0"/>
              <a:t>01-01-2025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367617353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9C3ACCB-C28C-43AF-84C3-3A85B73BADAD}" type="datetimeFigureOut">
              <a:rPr lang="en-IN" smtClean="0"/>
              <a:t>01-01-2025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307620490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C3ACCB-C28C-43AF-84C3-3A85B73BADAD}" type="datetimeFigureOut">
              <a:rPr lang="en-IN" smtClean="0"/>
              <a:t>01-01-2025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654998630"/>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C3ACCB-C28C-43AF-84C3-3A85B73BADAD}"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353788521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C3ACCB-C28C-43AF-84C3-3A85B73BADAD}"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1321127516"/>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9C3ACCB-C28C-43AF-84C3-3A85B73BADAD}"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292158617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9C3ACCB-C28C-43AF-84C3-3A85B73BADAD}"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4EDA3C-752C-4E82-AA8E-CF093DFC74B8}" type="slidenum">
              <a:rPr lang="en-IN" smtClean="0"/>
              <a:t>‹#›</a:t>
            </a:fld>
            <a:endParaRPr lang="en-IN"/>
          </a:p>
        </p:txBody>
      </p:sp>
    </p:spTree>
    <p:extLst>
      <p:ext uri="{BB962C8B-B14F-4D97-AF65-F5344CB8AC3E}">
        <p14:creationId xmlns:p14="http://schemas.microsoft.com/office/powerpoint/2010/main" val="350421057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B860AF8-C901-40F4-92A3-285E159B6779}"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3815433181"/>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B860AF8-C901-40F4-92A3-285E159B6779}"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3601858185"/>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860AF8-C901-40F4-92A3-285E159B6779}"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413007809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57F2B4E9-51A0-414A-BF23-CCBCDACB2038}" type="datetimeFigureOut">
              <a:rPr lang="en-US" smtClean="0"/>
              <a:t>1/1/2025</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B860AF8-C901-40F4-92A3-285E159B6779}"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3137423086"/>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B860AF8-C901-40F4-92A3-285E159B6779}" type="datetimeFigureOut">
              <a:rPr lang="en-IN" smtClean="0"/>
              <a:t>01-01-2025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295581155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B860AF8-C901-40F4-92A3-285E159B6779}" type="datetimeFigureOut">
              <a:rPr lang="en-IN" smtClean="0"/>
              <a:t>01-01-2025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43452024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60AF8-C901-40F4-92A3-285E159B6779}" type="datetimeFigureOut">
              <a:rPr lang="en-IN" smtClean="0"/>
              <a:t>01-01-2025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425549857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860AF8-C901-40F4-92A3-285E159B6779}"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2114732053"/>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860AF8-C901-40F4-92A3-285E159B6779}" type="datetimeFigureOut">
              <a:rPr lang="en-IN" smtClean="0"/>
              <a:t>01-01-2025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946441868"/>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B860AF8-C901-40F4-92A3-285E159B6779}"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3842810140"/>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B860AF8-C901-40F4-92A3-285E159B6779}" type="datetimeFigureOut">
              <a:rPr lang="en-IN" smtClean="0"/>
              <a:t>01-01-2025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2D63DA-77C3-41C5-8BAE-B5228E79503D}" type="slidenum">
              <a:rPr lang="en-IN" smtClean="0"/>
              <a:t>‹#›</a:t>
            </a:fld>
            <a:endParaRPr lang="en-IN"/>
          </a:p>
        </p:txBody>
      </p:sp>
    </p:spTree>
    <p:extLst>
      <p:ext uri="{BB962C8B-B14F-4D97-AF65-F5344CB8AC3E}">
        <p14:creationId xmlns:p14="http://schemas.microsoft.com/office/powerpoint/2010/main" val="221413681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32BED62-40EA-417A-8D7A-AC2ED1F967F9}"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BED62-40EA-417A-8D7A-AC2ED1F967F9}"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5870205-5B86-46E7-801D-CEDE18FB12F7}" type="datetimeFigureOut">
              <a:rPr lang="en-US" smtClean="0"/>
              <a:t>1/1/2025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BED62-40EA-417A-8D7A-AC2ED1F967F9}"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2BED62-40EA-417A-8D7A-AC2ED1F967F9}"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2BED62-40EA-417A-8D7A-AC2ED1F967F9}" type="datetimeFigureOut">
              <a:rPr lang="en-US" smtClean="0"/>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2BED62-40EA-417A-8D7A-AC2ED1F967F9}" type="datetimeFigureOut">
              <a:rPr lang="en-US" smtClean="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BED62-40EA-417A-8D7A-AC2ED1F967F9}" type="datetimeFigureOut">
              <a:rPr lang="en-US" smtClean="0"/>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2BED62-40EA-417A-8D7A-AC2ED1F967F9}"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2BED62-40EA-417A-8D7A-AC2ED1F967F9}"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BED62-40EA-417A-8D7A-AC2ED1F967F9}"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BED62-40EA-417A-8D7A-AC2ED1F967F9}"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3996A-A8E3-4E80-B8D0-828E342C1E88}"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E4B47D75-DD1B-48A2-9E68-E2B7D5D472ED}" type="datetimeFigureOut">
              <a:rPr lang="en-US" smtClean="0"/>
              <a:t>1/1/2025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78127-ED12-48E6-9543-E19B39EE7097}" type="datetimeFigureOut">
              <a:rPr lang="en-IN" smtClean="0"/>
              <a:t>01-01-2025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0B1B1A-DA29-49D3-AE8B-5FDAD28B1773}" type="slidenum">
              <a:rPr lang="en-IN" smtClean="0"/>
              <a:t>‹#›</a:t>
            </a:fld>
            <a:endParaRPr lang="en-IN"/>
          </a:p>
        </p:txBody>
      </p:sp>
    </p:spTree>
    <p:extLst>
      <p:ext uri="{BB962C8B-B14F-4D97-AF65-F5344CB8AC3E}">
        <p14:creationId xmlns:p14="http://schemas.microsoft.com/office/powerpoint/2010/main" val="414311660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78127-ED12-48E6-9543-E19B39EE7097}" type="datetimeFigureOut">
              <a:rPr lang="en-IN" smtClean="0"/>
              <a:t>01-01-2025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0B1B1A-DA29-49D3-AE8B-5FDAD28B1773}" type="slidenum">
              <a:rPr lang="en-IN" smtClean="0"/>
              <a:t>‹#›</a:t>
            </a:fld>
            <a:endParaRPr lang="en-IN"/>
          </a:p>
        </p:txBody>
      </p:sp>
    </p:spTree>
    <p:extLst>
      <p:ext uri="{BB962C8B-B14F-4D97-AF65-F5344CB8AC3E}">
        <p14:creationId xmlns:p14="http://schemas.microsoft.com/office/powerpoint/2010/main" val="414311660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97AF56-169A-4433-B09D-C589D2012361}" type="datetimeFigureOut">
              <a:rPr lang="en-IN" smtClean="0"/>
              <a:t>01-01-2025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75BBA5-B321-473F-B4F6-3609AEEF6618}" type="slidenum">
              <a:rPr lang="en-IN" smtClean="0"/>
              <a:t>‹#›</a:t>
            </a:fld>
            <a:endParaRPr lang="en-IN"/>
          </a:p>
        </p:txBody>
      </p:sp>
    </p:spTree>
    <p:extLst>
      <p:ext uri="{BB962C8B-B14F-4D97-AF65-F5344CB8AC3E}">
        <p14:creationId xmlns:p14="http://schemas.microsoft.com/office/powerpoint/2010/main" val="368621386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929B44-9292-49A4-8919-AB3C86BF41C5}" type="datetimeFigureOut">
              <a:rPr lang="en-IN" smtClean="0"/>
              <a:t>01-01-2025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CF882C-BC53-4A64-B914-FD1CAA5CB5C1}" type="slidenum">
              <a:rPr lang="en-IN" smtClean="0"/>
              <a:t>‹#›</a:t>
            </a:fld>
            <a:endParaRPr lang="en-IN"/>
          </a:p>
        </p:txBody>
      </p:sp>
    </p:spTree>
    <p:extLst>
      <p:ext uri="{BB962C8B-B14F-4D97-AF65-F5344CB8AC3E}">
        <p14:creationId xmlns:p14="http://schemas.microsoft.com/office/powerpoint/2010/main" val="267302128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C3ACCB-C28C-43AF-84C3-3A85B73BADAD}" type="datetimeFigureOut">
              <a:rPr lang="en-IN" smtClean="0"/>
              <a:t>01-01-2025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4EDA3C-752C-4E82-AA8E-CF093DFC74B8}" type="slidenum">
              <a:rPr lang="en-IN" smtClean="0"/>
              <a:t>‹#›</a:t>
            </a:fld>
            <a:endParaRPr lang="en-IN"/>
          </a:p>
        </p:txBody>
      </p:sp>
    </p:spTree>
    <p:extLst>
      <p:ext uri="{BB962C8B-B14F-4D97-AF65-F5344CB8AC3E}">
        <p14:creationId xmlns:p14="http://schemas.microsoft.com/office/powerpoint/2010/main" val="424741772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860AF8-C901-40F4-92A3-285E159B6779}" type="datetimeFigureOut">
              <a:rPr lang="en-IN" smtClean="0"/>
              <a:t>01-01-2025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2D63DA-77C3-41C5-8BAE-B5228E79503D}" type="slidenum">
              <a:rPr lang="en-IN" smtClean="0"/>
              <a:t>‹#›</a:t>
            </a:fld>
            <a:endParaRPr lang="en-IN"/>
          </a:p>
        </p:txBody>
      </p:sp>
    </p:spTree>
    <p:extLst>
      <p:ext uri="{BB962C8B-B14F-4D97-AF65-F5344CB8AC3E}">
        <p14:creationId xmlns:p14="http://schemas.microsoft.com/office/powerpoint/2010/main" val="2781102030"/>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BED62-40EA-417A-8D7A-AC2ED1F967F9}" type="datetimeFigureOut">
              <a:rPr lang="en-US" smtClean="0"/>
              <a:t>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A3996A-A8E3-4E80-B8D0-828E342C1E8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3.png"/><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5.xml"/><Relationship Id="rId5" Type="http://schemas.openxmlformats.org/officeDocument/2006/relationships/image" Target="../media/image31.jpe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41.png"/><Relationship Id="rId1" Type="http://schemas.openxmlformats.org/officeDocument/2006/relationships/slideLayout" Target="../slideLayouts/slideLayout35.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6.xml"/><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0.png"/><Relationship Id="rId1" Type="http://schemas.openxmlformats.org/officeDocument/2006/relationships/slideLayout" Target="../slideLayouts/slideLayout46.xml"/><Relationship Id="rId4" Type="http://schemas.openxmlformats.org/officeDocument/2006/relationships/image" Target="../media/image51.jpeg"/></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6.xml"/><Relationship Id="rId5" Type="http://schemas.openxmlformats.org/officeDocument/2006/relationships/image" Target="../media/image520.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6.xml"/><Relationship Id="rId5" Type="http://schemas.openxmlformats.org/officeDocument/2006/relationships/image" Target="../media/image630.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6.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0.xml"/><Relationship Id="rId6" Type="http://schemas.microsoft.com/office/2007/relationships/hdphoto" Target="../media/hdphoto1.wdp"/><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3.png"/><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4.png"/><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2.xml"/></Relationships>
</file>

<file path=ppt/slides/_rels/slide6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2.xml"/></Relationships>
</file>

<file path=ppt/slides/_rels/slide6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7.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8.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8.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8.xml"/></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8.xml"/></Relationships>
</file>

<file path=ppt/slides/_rels/slide9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447800"/>
            <a:ext cx="7772400" cy="1470025"/>
          </a:xfrm>
        </p:spPr>
        <p:txBody>
          <a:bodyPr/>
          <a:lstStyle/>
          <a:p>
            <a:r>
              <a:rPr lang="en-IN" sz="3600" b="1" dirty="0"/>
              <a:t>EC1002-2</a:t>
            </a:r>
            <a:r>
              <a:rPr lang="en-IN" sz="2800" dirty="0"/>
              <a:t>: </a:t>
            </a:r>
            <a:r>
              <a:rPr lang="en-IN" sz="3600" b="1" dirty="0"/>
              <a:t>Applied Digital Logic Design</a:t>
            </a:r>
            <a:endParaRPr lang="en-IN" sz="3600" dirty="0"/>
          </a:p>
        </p:txBody>
      </p:sp>
      <p:sp>
        <p:nvSpPr>
          <p:cNvPr id="3" name="Subtitle 2"/>
          <p:cNvSpPr>
            <a:spLocks noGrp="1"/>
          </p:cNvSpPr>
          <p:nvPr>
            <p:ph type="subTitle" idx="1"/>
          </p:nvPr>
        </p:nvSpPr>
        <p:spPr>
          <a:xfrm>
            <a:off x="838200" y="2819400"/>
            <a:ext cx="7239000" cy="936104"/>
          </a:xfrm>
        </p:spPr>
        <p:txBody>
          <a:bodyPr>
            <a:normAutofit/>
          </a:bodyPr>
          <a:lstStyle/>
          <a:p>
            <a:pPr>
              <a:spcBef>
                <a:spcPct val="0"/>
              </a:spcBef>
            </a:pPr>
            <a:r>
              <a:rPr lang="en-IN" sz="2400"/>
              <a:t>Department of Electronics and Communication Engineering</a:t>
            </a:r>
          </a:p>
        </p:txBody>
      </p:sp>
      <p:pic>
        <p:nvPicPr>
          <p:cNvPr id="6" name="Picture 5">
            <a:extLst>
              <a:ext uri="{FF2B5EF4-FFF2-40B4-BE49-F238E27FC236}">
                <a16:creationId xmlns:a16="http://schemas.microsoft.com/office/drawing/2014/main" id="{578DE8C2-222A-4442-A729-8311DFCB8B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703" y="4013007"/>
            <a:ext cx="6927497" cy="960247"/>
          </a:xfrm>
          <a:prstGeom prst="rect">
            <a:avLst/>
          </a:prstGeom>
        </p:spPr>
      </p:pic>
    </p:spTree>
    <p:extLst>
      <p:ext uri="{BB962C8B-B14F-4D97-AF65-F5344CB8AC3E}">
        <p14:creationId xmlns:p14="http://schemas.microsoft.com/office/powerpoint/2010/main" val="320908868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1187B-74F8-247C-D461-0289F168F8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73FA2D0-A4B7-361F-EBC0-B90302B5DD62}"/>
              </a:ext>
            </a:extLst>
          </p:cNvPr>
          <p:cNvSpPr>
            <a:spLocks noGrp="1"/>
          </p:cNvSpPr>
          <p:nvPr>
            <p:ph type="subTitle" idx="1"/>
          </p:nvPr>
        </p:nvSpPr>
        <p:spPr>
          <a:xfrm>
            <a:off x="539551" y="476672"/>
            <a:ext cx="8479829" cy="6048672"/>
          </a:xfrm>
        </p:spPr>
        <p:txBody>
          <a:bodyPr>
            <a:noAutofit/>
          </a:bodyPr>
          <a:lstStyle/>
          <a:p>
            <a:pPr algn="just"/>
            <a:endParaRPr lang="en-US" sz="2400" b="1" i="0" dirty="0">
              <a:solidFill>
                <a:srgbClr val="0A0A0A"/>
              </a:solidFill>
              <a:effectLst/>
              <a:latin typeface="Segoe UI" panose="020B0502040204020203" pitchFamily="34" charset="0"/>
            </a:endParaRPr>
          </a:p>
          <a:p>
            <a:pPr algn="just"/>
            <a:r>
              <a:rPr lang="en-US" sz="2400" b="1" i="0" dirty="0">
                <a:solidFill>
                  <a:srgbClr val="0A0A0A"/>
                </a:solidFill>
                <a:effectLst/>
                <a:latin typeface="Segoe UI" panose="020B0502040204020203" pitchFamily="34" charset="0"/>
              </a:rPr>
              <a:t>Subtract (1110101)</a:t>
            </a:r>
            <a:r>
              <a:rPr lang="en-US" sz="2400" b="1" i="0" baseline="-25000" dirty="0">
                <a:solidFill>
                  <a:srgbClr val="0A0A0A"/>
                </a:solidFill>
                <a:effectLst/>
                <a:latin typeface="Segoe UI" panose="020B0502040204020203" pitchFamily="34" charset="0"/>
              </a:rPr>
              <a:t>2</a:t>
            </a:r>
            <a:r>
              <a:rPr lang="en-US" sz="2400" b="1" i="0" dirty="0">
                <a:solidFill>
                  <a:srgbClr val="0A0A0A"/>
                </a:solidFill>
                <a:effectLst/>
                <a:latin typeface="Segoe UI" panose="020B0502040204020203" pitchFamily="34" charset="0"/>
              </a:rPr>
              <a:t> – (1000101)</a:t>
            </a:r>
            <a:r>
              <a:rPr lang="en-US" sz="2400" b="1" i="0" baseline="-25000" dirty="0">
                <a:solidFill>
                  <a:srgbClr val="0A0A0A"/>
                </a:solidFill>
                <a:effectLst/>
                <a:latin typeface="Segoe UI" panose="020B0502040204020203" pitchFamily="34" charset="0"/>
              </a:rPr>
              <a:t>2</a:t>
            </a:r>
            <a:r>
              <a:rPr lang="en-US" sz="2400" b="1" i="0" dirty="0">
                <a:solidFill>
                  <a:srgbClr val="0A0A0A"/>
                </a:solidFill>
                <a:effectLst/>
                <a:latin typeface="Segoe UI" panose="020B0502040204020203" pitchFamily="34" charset="0"/>
              </a:rPr>
              <a:t> using 2’s complement arithmetic.</a:t>
            </a:r>
          </a:p>
          <a:p>
            <a:pPr algn="l"/>
            <a:r>
              <a:rPr lang="en-US" sz="2400" b="0" i="0" dirty="0">
                <a:solidFill>
                  <a:srgbClr val="0A0A0A"/>
                </a:solidFill>
                <a:effectLst/>
                <a:latin typeface="Segoe UI" panose="020B0502040204020203" pitchFamily="34" charset="0"/>
              </a:rPr>
              <a:t>Minuend = (1110101)</a:t>
            </a:r>
            <a:r>
              <a:rPr lang="en-US" sz="2400" b="0" i="0" baseline="-25000" dirty="0">
                <a:solidFill>
                  <a:srgbClr val="0A0A0A"/>
                </a:solidFill>
                <a:effectLst/>
                <a:latin typeface="Segoe UI" panose="020B0502040204020203" pitchFamily="34" charset="0"/>
              </a:rPr>
              <a:t>2</a:t>
            </a:r>
            <a:endParaRPr lang="en-US" sz="2400" b="0" i="0" dirty="0">
              <a:solidFill>
                <a:srgbClr val="0A0A0A"/>
              </a:solidFill>
              <a:effectLst/>
              <a:latin typeface="Segoe UI" panose="020B0502040204020203" pitchFamily="34" charset="0"/>
            </a:endParaRPr>
          </a:p>
          <a:p>
            <a:pPr algn="l"/>
            <a:r>
              <a:rPr lang="en-US" sz="2400" b="0" i="0" dirty="0">
                <a:solidFill>
                  <a:srgbClr val="0A0A0A"/>
                </a:solidFill>
                <a:effectLst/>
                <a:latin typeface="Segoe UI" panose="020B0502040204020203" pitchFamily="34" charset="0"/>
              </a:rPr>
              <a:t>Subtrahend = (1000101)</a:t>
            </a:r>
            <a:r>
              <a:rPr lang="en-US" sz="2400" b="0" i="0" baseline="-25000" dirty="0">
                <a:solidFill>
                  <a:srgbClr val="0A0A0A"/>
                </a:solidFill>
                <a:effectLst/>
                <a:latin typeface="Segoe UI" panose="020B0502040204020203" pitchFamily="34" charset="0"/>
              </a:rPr>
              <a:t>2</a:t>
            </a:r>
            <a:endParaRPr lang="en-US" sz="2400" b="0" i="0" dirty="0">
              <a:solidFill>
                <a:srgbClr val="0A0A0A"/>
              </a:solidFill>
              <a:effectLst/>
              <a:latin typeface="Segoe UI" panose="020B0502040204020203" pitchFamily="34" charset="0"/>
            </a:endParaRPr>
          </a:p>
          <a:p>
            <a:pPr algn="l"/>
            <a:r>
              <a:rPr lang="en-US" sz="2400" b="0" i="0" dirty="0">
                <a:solidFill>
                  <a:srgbClr val="0A0A0A"/>
                </a:solidFill>
                <a:effectLst/>
                <a:latin typeface="Segoe UI" panose="020B0502040204020203" pitchFamily="34" charset="0"/>
              </a:rPr>
              <a:t>1’s complement of subtrahend = (0111010)</a:t>
            </a:r>
            <a:r>
              <a:rPr lang="en-US" sz="2400" b="0" i="0" baseline="-25000" dirty="0">
                <a:solidFill>
                  <a:srgbClr val="0A0A0A"/>
                </a:solidFill>
                <a:effectLst/>
                <a:latin typeface="Segoe UI" panose="020B0502040204020203" pitchFamily="34" charset="0"/>
              </a:rPr>
              <a:t>2</a:t>
            </a:r>
            <a:endParaRPr lang="en-US" sz="2400" b="0" i="0" dirty="0">
              <a:solidFill>
                <a:srgbClr val="0A0A0A"/>
              </a:solidFill>
              <a:effectLst/>
              <a:latin typeface="Segoe UI" panose="020B0502040204020203" pitchFamily="34" charset="0"/>
            </a:endParaRPr>
          </a:p>
          <a:p>
            <a:pPr algn="l"/>
            <a:r>
              <a:rPr lang="en-US" sz="2400" b="0" i="0" dirty="0">
                <a:solidFill>
                  <a:srgbClr val="0A0A0A"/>
                </a:solidFill>
                <a:effectLst/>
                <a:latin typeface="Segoe UI" panose="020B0502040204020203" pitchFamily="34" charset="0"/>
              </a:rPr>
              <a:t>Therefore, 2’s complement of subtrahend = (0111010)</a:t>
            </a:r>
            <a:r>
              <a:rPr lang="en-US" sz="2400" b="0" i="0" baseline="-25000" dirty="0">
                <a:solidFill>
                  <a:srgbClr val="0A0A0A"/>
                </a:solidFill>
                <a:effectLst/>
                <a:latin typeface="Segoe UI" panose="020B0502040204020203" pitchFamily="34" charset="0"/>
              </a:rPr>
              <a:t>2</a:t>
            </a:r>
            <a:r>
              <a:rPr lang="en-US" sz="2400" b="0" i="0" dirty="0">
                <a:solidFill>
                  <a:srgbClr val="0A0A0A"/>
                </a:solidFill>
                <a:effectLst/>
                <a:latin typeface="Segoe UI" panose="020B0502040204020203" pitchFamily="34" charset="0"/>
              </a:rPr>
              <a:t> + (1)</a:t>
            </a:r>
            <a:r>
              <a:rPr lang="en-US" sz="2400" b="0" i="0" baseline="-25000" dirty="0">
                <a:solidFill>
                  <a:srgbClr val="0A0A0A"/>
                </a:solidFill>
                <a:effectLst/>
                <a:latin typeface="Segoe UI" panose="020B0502040204020203" pitchFamily="34" charset="0"/>
              </a:rPr>
              <a:t>2</a:t>
            </a:r>
            <a:r>
              <a:rPr lang="en-US" sz="2400" b="0" i="0" dirty="0">
                <a:solidFill>
                  <a:srgbClr val="0A0A0A"/>
                </a:solidFill>
                <a:effectLst/>
                <a:latin typeface="Segoe UI" panose="020B0502040204020203" pitchFamily="34" charset="0"/>
              </a:rPr>
              <a:t> = (0111011)</a:t>
            </a:r>
            <a:r>
              <a:rPr lang="en-US" sz="2400" b="0" i="0" baseline="-25000" dirty="0">
                <a:solidFill>
                  <a:srgbClr val="0A0A0A"/>
                </a:solidFill>
                <a:effectLst/>
                <a:latin typeface="Segoe UI" panose="020B0502040204020203" pitchFamily="34" charset="0"/>
              </a:rPr>
              <a:t>2</a:t>
            </a:r>
            <a:endParaRPr lang="en-US" sz="2400" b="0" i="0" dirty="0">
              <a:solidFill>
                <a:srgbClr val="0A0A0A"/>
              </a:solidFill>
              <a:effectLst/>
              <a:latin typeface="Segoe UI" panose="020B0502040204020203" pitchFamily="34" charset="0"/>
            </a:endParaRPr>
          </a:p>
          <a:p>
            <a:pPr algn="l"/>
            <a:r>
              <a:rPr lang="en-US" sz="2400" b="0" i="0" dirty="0">
                <a:solidFill>
                  <a:srgbClr val="0A0A0A"/>
                </a:solidFill>
                <a:effectLst/>
                <a:latin typeface="Segoe UI" panose="020B0502040204020203" pitchFamily="34" charset="0"/>
              </a:rPr>
              <a:t>Adding 2’s complement of the subtrahend to minuend to obtain to perform their subtraction.</a:t>
            </a:r>
          </a:p>
          <a:p>
            <a:pPr algn="l"/>
            <a:r>
              <a:rPr lang="en-US" sz="2400" b="0" i="0" dirty="0">
                <a:solidFill>
                  <a:srgbClr val="0A0A0A"/>
                </a:solidFill>
                <a:effectLst/>
                <a:latin typeface="Segoe UI" panose="020B0502040204020203" pitchFamily="34" charset="0"/>
              </a:rPr>
              <a:t>(1110101)</a:t>
            </a:r>
            <a:r>
              <a:rPr lang="en-US" sz="2400" b="0" i="0" baseline="-25000" dirty="0">
                <a:solidFill>
                  <a:srgbClr val="0A0A0A"/>
                </a:solidFill>
                <a:effectLst/>
                <a:latin typeface="Segoe UI" panose="020B0502040204020203" pitchFamily="34" charset="0"/>
              </a:rPr>
              <a:t>2</a:t>
            </a:r>
            <a:r>
              <a:rPr lang="en-US" sz="2400" b="0" i="0" dirty="0">
                <a:solidFill>
                  <a:srgbClr val="0A0A0A"/>
                </a:solidFill>
                <a:effectLst/>
                <a:latin typeface="Segoe UI" panose="020B0502040204020203" pitchFamily="34" charset="0"/>
              </a:rPr>
              <a:t> + (0111011)</a:t>
            </a:r>
            <a:r>
              <a:rPr lang="en-US" sz="2400" b="0" i="0" baseline="-25000" dirty="0">
                <a:solidFill>
                  <a:srgbClr val="0A0A0A"/>
                </a:solidFill>
                <a:effectLst/>
                <a:latin typeface="Segoe UI" panose="020B0502040204020203" pitchFamily="34" charset="0"/>
              </a:rPr>
              <a:t>2</a:t>
            </a:r>
            <a:r>
              <a:rPr lang="en-US" sz="2400" b="0" i="0" dirty="0">
                <a:solidFill>
                  <a:srgbClr val="0A0A0A"/>
                </a:solidFill>
                <a:effectLst/>
                <a:latin typeface="Segoe UI" panose="020B0502040204020203" pitchFamily="34" charset="0"/>
              </a:rPr>
              <a:t> = (</a:t>
            </a:r>
            <a:r>
              <a:rPr lang="en-US" sz="2400" b="1" i="0" dirty="0">
                <a:solidFill>
                  <a:srgbClr val="FF0000"/>
                </a:solidFill>
                <a:effectLst/>
                <a:latin typeface="Segoe UI" panose="020B0502040204020203" pitchFamily="34" charset="0"/>
              </a:rPr>
              <a:t>1</a:t>
            </a:r>
            <a:r>
              <a:rPr lang="en-US" sz="2400" b="0" i="0" dirty="0">
                <a:solidFill>
                  <a:srgbClr val="0A0A0A"/>
                </a:solidFill>
                <a:effectLst/>
                <a:latin typeface="Segoe UI" panose="020B0502040204020203" pitchFamily="34" charset="0"/>
              </a:rPr>
              <a:t> 0110000)</a:t>
            </a:r>
            <a:r>
              <a:rPr lang="en-US" sz="2400" b="0" i="0" baseline="-25000" dirty="0">
                <a:solidFill>
                  <a:srgbClr val="0A0A0A"/>
                </a:solidFill>
                <a:effectLst/>
                <a:latin typeface="Segoe UI" panose="020B0502040204020203" pitchFamily="34" charset="0"/>
              </a:rPr>
              <a:t>2</a:t>
            </a:r>
            <a:endParaRPr lang="en-US" sz="2400" b="0" i="0" dirty="0">
              <a:solidFill>
                <a:srgbClr val="0A0A0A"/>
              </a:solidFill>
              <a:effectLst/>
              <a:latin typeface="Segoe UI" panose="020B0502040204020203" pitchFamily="34" charset="0"/>
            </a:endParaRPr>
          </a:p>
          <a:p>
            <a:pPr algn="l"/>
            <a:r>
              <a:rPr lang="en-US" sz="2400" b="0" i="0" dirty="0">
                <a:solidFill>
                  <a:srgbClr val="0A0A0A"/>
                </a:solidFill>
                <a:effectLst/>
                <a:latin typeface="Segoe UI" panose="020B0502040204020203" pitchFamily="34" charset="0"/>
              </a:rPr>
              <a:t>Since there is a carry, hence the result is positive. The final result is obtained by discarding the carry marked in red.</a:t>
            </a:r>
          </a:p>
          <a:p>
            <a:pPr algn="just"/>
            <a:endParaRPr lang="en-IN" sz="2400" dirty="0">
              <a:solidFill>
                <a:schemeClr val="tx1"/>
              </a:solidFill>
            </a:endParaRPr>
          </a:p>
        </p:txBody>
      </p:sp>
      <p:pic>
        <p:nvPicPr>
          <p:cNvPr id="3" name="Picture 2">
            <a:extLst>
              <a:ext uri="{FF2B5EF4-FFF2-40B4-BE49-F238E27FC236}">
                <a16:creationId xmlns:a16="http://schemas.microsoft.com/office/drawing/2014/main" id="{543FB49B-A94D-4869-F35F-2AFF3BB67BC7}"/>
              </a:ext>
            </a:extLst>
          </p:cNvPr>
          <p:cNvPicPr>
            <a:picLocks noChangeAspect="1"/>
          </p:cNvPicPr>
          <p:nvPr/>
        </p:nvPicPr>
        <p:blipFill>
          <a:blip r:embed="rId2"/>
          <a:stretch>
            <a:fillRect/>
          </a:stretch>
        </p:blipFill>
        <p:spPr>
          <a:xfrm>
            <a:off x="6876256" y="1484784"/>
            <a:ext cx="2143125" cy="2266950"/>
          </a:xfrm>
          <a:prstGeom prst="rect">
            <a:avLst/>
          </a:prstGeom>
        </p:spPr>
      </p:pic>
    </p:spTree>
    <p:extLst>
      <p:ext uri="{BB962C8B-B14F-4D97-AF65-F5344CB8AC3E}">
        <p14:creationId xmlns:p14="http://schemas.microsoft.com/office/powerpoint/2010/main" val="366868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EEA53-06F1-22EE-0491-04DC63BF524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F8BAD94-4FAD-FAF5-ABC6-2C3C3C1D272F}"/>
              </a:ext>
            </a:extLst>
          </p:cNvPr>
          <p:cNvSpPr>
            <a:spLocks noGrp="1"/>
          </p:cNvSpPr>
          <p:nvPr>
            <p:ph type="subTitle" idx="1"/>
          </p:nvPr>
        </p:nvSpPr>
        <p:spPr>
          <a:xfrm>
            <a:off x="179512" y="855981"/>
            <a:ext cx="8479829" cy="6048672"/>
          </a:xfrm>
        </p:spPr>
        <p:txBody>
          <a:bodyPr>
            <a:noAutofit/>
          </a:bodyPr>
          <a:lstStyle/>
          <a:p>
            <a:pPr algn="just"/>
            <a:r>
              <a:rPr lang="en-US" sz="2400" b="1" dirty="0">
                <a:solidFill>
                  <a:schemeClr val="tx1"/>
                </a:solidFill>
              </a:rPr>
              <a:t>Subtract (1011)</a:t>
            </a:r>
            <a:r>
              <a:rPr lang="en-US" sz="2400" baseline="-25000" dirty="0">
                <a:solidFill>
                  <a:schemeClr val="tx1"/>
                </a:solidFill>
              </a:rPr>
              <a:t> </a:t>
            </a:r>
            <a:r>
              <a:rPr lang="en-US" sz="2400" b="1" baseline="-25000" dirty="0">
                <a:solidFill>
                  <a:schemeClr val="tx1"/>
                </a:solidFill>
              </a:rPr>
              <a:t>2</a:t>
            </a:r>
            <a:r>
              <a:rPr lang="en-US" sz="2400" b="1" dirty="0">
                <a:solidFill>
                  <a:schemeClr val="tx1"/>
                </a:solidFill>
              </a:rPr>
              <a:t> from (1110)</a:t>
            </a:r>
            <a:r>
              <a:rPr lang="en-US" sz="2400" b="1" baseline="-25000" dirty="0">
                <a:solidFill>
                  <a:schemeClr val="tx1"/>
                </a:solidFill>
              </a:rPr>
              <a:t> 2</a:t>
            </a:r>
            <a:r>
              <a:rPr lang="en-US" sz="2400" b="1" dirty="0">
                <a:solidFill>
                  <a:schemeClr val="tx1"/>
                </a:solidFill>
              </a:rPr>
              <a:t> using 2’s complement method</a:t>
            </a:r>
          </a:p>
          <a:p>
            <a:pPr algn="just"/>
            <a:r>
              <a:rPr lang="en-US" sz="2400" dirty="0">
                <a:solidFill>
                  <a:schemeClr val="tx1"/>
                </a:solidFill>
              </a:rPr>
              <a:t>In this example, Subtrahend (1011)</a:t>
            </a:r>
            <a:r>
              <a:rPr lang="en-US" sz="2400" baseline="-25000" dirty="0">
                <a:solidFill>
                  <a:schemeClr val="tx1"/>
                </a:solidFill>
              </a:rPr>
              <a:t> 2</a:t>
            </a:r>
            <a:r>
              <a:rPr lang="en-US" sz="2400" dirty="0">
                <a:solidFill>
                  <a:schemeClr val="tx1"/>
                </a:solidFill>
              </a:rPr>
              <a:t> is the smaller than Minuend number (1110)</a:t>
            </a:r>
            <a:r>
              <a:rPr lang="en-US" sz="2400" baseline="-25000" dirty="0">
                <a:solidFill>
                  <a:schemeClr val="tx1"/>
                </a:solidFill>
              </a:rPr>
              <a:t> 2</a:t>
            </a:r>
            <a:r>
              <a:rPr lang="en-US" sz="2400" dirty="0">
                <a:solidFill>
                  <a:schemeClr val="tx1"/>
                </a:solidFill>
              </a:rPr>
              <a:t>.</a:t>
            </a:r>
          </a:p>
          <a:p>
            <a:pPr algn="just"/>
            <a:r>
              <a:rPr lang="en-US" sz="2400" dirty="0">
                <a:solidFill>
                  <a:schemeClr val="tx1"/>
                </a:solidFill>
              </a:rPr>
              <a:t>Step 1– 1’s complement of subtrahend (1011)</a:t>
            </a:r>
            <a:r>
              <a:rPr lang="en-US" sz="2400" baseline="-25000" dirty="0">
                <a:solidFill>
                  <a:schemeClr val="tx1"/>
                </a:solidFill>
              </a:rPr>
              <a:t> 2</a:t>
            </a:r>
            <a:endParaRPr lang="en-US" sz="2400" dirty="0">
              <a:solidFill>
                <a:schemeClr val="tx1"/>
              </a:solidFill>
            </a:endParaRPr>
          </a:p>
          <a:p>
            <a:pPr algn="just"/>
            <a:r>
              <a:rPr lang="en-US" sz="2400" dirty="0">
                <a:solidFill>
                  <a:schemeClr val="tx1"/>
                </a:solidFill>
              </a:rPr>
              <a:t>Step 2– 2’s complement of number (step 1)</a:t>
            </a:r>
          </a:p>
          <a:p>
            <a:pPr algn="just"/>
            <a:r>
              <a:rPr lang="en-US" sz="2400" dirty="0">
                <a:solidFill>
                  <a:schemeClr val="tx1"/>
                </a:solidFill>
              </a:rPr>
              <a:t>Step 3– Add (1110)</a:t>
            </a:r>
            <a:r>
              <a:rPr lang="en-US" sz="2400" baseline="-25000" dirty="0">
                <a:solidFill>
                  <a:schemeClr val="tx1"/>
                </a:solidFill>
              </a:rPr>
              <a:t> 2</a:t>
            </a:r>
            <a:r>
              <a:rPr lang="en-US" sz="2400" dirty="0">
                <a:solidFill>
                  <a:schemeClr val="tx1"/>
                </a:solidFill>
              </a:rPr>
              <a:t> and (0101)</a:t>
            </a:r>
            <a:r>
              <a:rPr lang="en-US" sz="2400" baseline="-25000" dirty="0">
                <a:solidFill>
                  <a:schemeClr val="tx1"/>
                </a:solidFill>
              </a:rPr>
              <a:t> 2</a:t>
            </a:r>
            <a:endParaRPr lang="en-US" sz="2400" dirty="0">
              <a:solidFill>
                <a:schemeClr val="tx1"/>
              </a:solidFill>
            </a:endParaRPr>
          </a:p>
        </p:txBody>
      </p:sp>
      <p:pic>
        <p:nvPicPr>
          <p:cNvPr id="9" name="Picture 8">
            <a:extLst>
              <a:ext uri="{FF2B5EF4-FFF2-40B4-BE49-F238E27FC236}">
                <a16:creationId xmlns:a16="http://schemas.microsoft.com/office/drawing/2014/main" id="{E48A7C2C-EF43-83B7-D1BC-9F0D93579499}"/>
              </a:ext>
            </a:extLst>
          </p:cNvPr>
          <p:cNvPicPr>
            <a:picLocks noChangeAspect="1"/>
          </p:cNvPicPr>
          <p:nvPr/>
        </p:nvPicPr>
        <p:blipFill>
          <a:blip r:embed="rId2"/>
          <a:stretch>
            <a:fillRect/>
          </a:stretch>
        </p:blipFill>
        <p:spPr>
          <a:xfrm>
            <a:off x="6804248" y="1268760"/>
            <a:ext cx="1295400" cy="428625"/>
          </a:xfrm>
          <a:prstGeom prst="rect">
            <a:avLst/>
          </a:prstGeom>
        </p:spPr>
      </p:pic>
      <p:pic>
        <p:nvPicPr>
          <p:cNvPr id="11" name="Picture 10">
            <a:extLst>
              <a:ext uri="{FF2B5EF4-FFF2-40B4-BE49-F238E27FC236}">
                <a16:creationId xmlns:a16="http://schemas.microsoft.com/office/drawing/2014/main" id="{E9ADD412-1B6D-7009-4C8D-AAD0DB762DC1}"/>
              </a:ext>
            </a:extLst>
          </p:cNvPr>
          <p:cNvPicPr>
            <a:picLocks noChangeAspect="1"/>
          </p:cNvPicPr>
          <p:nvPr/>
        </p:nvPicPr>
        <p:blipFill>
          <a:blip r:embed="rId3"/>
          <a:stretch>
            <a:fillRect/>
          </a:stretch>
        </p:blipFill>
        <p:spPr>
          <a:xfrm>
            <a:off x="6156176" y="2132856"/>
            <a:ext cx="1171575" cy="1152525"/>
          </a:xfrm>
          <a:prstGeom prst="rect">
            <a:avLst/>
          </a:prstGeom>
        </p:spPr>
      </p:pic>
      <p:pic>
        <p:nvPicPr>
          <p:cNvPr id="13" name="Picture 12">
            <a:extLst>
              <a:ext uri="{FF2B5EF4-FFF2-40B4-BE49-F238E27FC236}">
                <a16:creationId xmlns:a16="http://schemas.microsoft.com/office/drawing/2014/main" id="{CC31F962-E087-275B-8BCA-2F69F60DDA7A}"/>
              </a:ext>
            </a:extLst>
          </p:cNvPr>
          <p:cNvPicPr>
            <a:picLocks noChangeAspect="1"/>
          </p:cNvPicPr>
          <p:nvPr/>
        </p:nvPicPr>
        <p:blipFill>
          <a:blip r:embed="rId4"/>
          <a:stretch>
            <a:fillRect/>
          </a:stretch>
        </p:blipFill>
        <p:spPr>
          <a:xfrm>
            <a:off x="2195736" y="2997205"/>
            <a:ext cx="2962275" cy="3543300"/>
          </a:xfrm>
          <a:prstGeom prst="rect">
            <a:avLst/>
          </a:prstGeom>
        </p:spPr>
      </p:pic>
    </p:spTree>
    <p:extLst>
      <p:ext uri="{BB962C8B-B14F-4D97-AF65-F5344CB8AC3E}">
        <p14:creationId xmlns:p14="http://schemas.microsoft.com/office/powerpoint/2010/main" val="3480837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0F5D-4218-0C1D-AE3C-6F39CDC1773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C7A682B-9675-C37A-F07E-2B6E2C8B67BF}"/>
              </a:ext>
            </a:extLst>
          </p:cNvPr>
          <p:cNvSpPr>
            <a:spLocks noGrp="1"/>
          </p:cNvSpPr>
          <p:nvPr>
            <p:ph type="subTitle" idx="1"/>
          </p:nvPr>
        </p:nvSpPr>
        <p:spPr>
          <a:xfrm>
            <a:off x="251520" y="260648"/>
            <a:ext cx="8479829" cy="6048672"/>
          </a:xfrm>
        </p:spPr>
        <p:txBody>
          <a:bodyPr>
            <a:noAutofit/>
          </a:bodyPr>
          <a:lstStyle/>
          <a:p>
            <a:pPr algn="just"/>
            <a:r>
              <a:rPr lang="en-US" sz="2400" b="1" dirty="0">
                <a:solidFill>
                  <a:schemeClr val="tx1"/>
                </a:solidFill>
              </a:rPr>
              <a:t>Perform (1011)</a:t>
            </a:r>
            <a:r>
              <a:rPr lang="en-US" sz="2400" b="1" baseline="-25000" dirty="0">
                <a:solidFill>
                  <a:schemeClr val="tx1"/>
                </a:solidFill>
              </a:rPr>
              <a:t>2</a:t>
            </a:r>
            <a:r>
              <a:rPr lang="en-US" sz="2400" b="1" dirty="0">
                <a:solidFill>
                  <a:schemeClr val="tx1"/>
                </a:solidFill>
              </a:rPr>
              <a:t> - (1110)</a:t>
            </a:r>
            <a:r>
              <a:rPr lang="en-US" sz="2400" b="1" baseline="-25000" dirty="0">
                <a:solidFill>
                  <a:schemeClr val="tx1"/>
                </a:solidFill>
              </a:rPr>
              <a:t>2</a:t>
            </a:r>
            <a:r>
              <a:rPr lang="en-US" sz="2400" b="1" dirty="0">
                <a:solidFill>
                  <a:schemeClr val="tx1"/>
                </a:solidFill>
              </a:rPr>
              <a:t> from using 2’s complement method</a:t>
            </a:r>
          </a:p>
          <a:p>
            <a:pPr algn="just"/>
            <a:r>
              <a:rPr lang="en-US" sz="2400" dirty="0">
                <a:solidFill>
                  <a:schemeClr val="tx1"/>
                </a:solidFill>
              </a:rPr>
              <a:t>Subtrahend (1110)</a:t>
            </a:r>
            <a:r>
              <a:rPr lang="en-US" sz="2400" baseline="-25000" dirty="0">
                <a:solidFill>
                  <a:schemeClr val="tx1"/>
                </a:solidFill>
              </a:rPr>
              <a:t> 2</a:t>
            </a:r>
            <a:r>
              <a:rPr lang="en-US" sz="2400" dirty="0">
                <a:solidFill>
                  <a:schemeClr val="tx1"/>
                </a:solidFill>
              </a:rPr>
              <a:t> is larger than Minuend number (1011)</a:t>
            </a:r>
            <a:r>
              <a:rPr lang="en-US" sz="2400" baseline="-25000" dirty="0">
                <a:solidFill>
                  <a:schemeClr val="tx1"/>
                </a:solidFill>
              </a:rPr>
              <a:t>2</a:t>
            </a:r>
            <a:r>
              <a:rPr lang="en-US" sz="2400" dirty="0">
                <a:solidFill>
                  <a:schemeClr val="tx1"/>
                </a:solidFill>
              </a:rPr>
              <a:t> in this example.</a:t>
            </a:r>
          </a:p>
          <a:p>
            <a:pPr algn="just"/>
            <a:r>
              <a:rPr lang="en-US" sz="2400" dirty="0">
                <a:solidFill>
                  <a:schemeClr val="tx1"/>
                </a:solidFill>
              </a:rPr>
              <a:t>Step 1– 2’s complement of number (1110)2</a:t>
            </a:r>
          </a:p>
          <a:p>
            <a:pPr algn="just"/>
            <a:endParaRPr lang="en-US" sz="2400" dirty="0">
              <a:solidFill>
                <a:schemeClr val="tx1"/>
              </a:solidFill>
            </a:endParaRPr>
          </a:p>
          <a:p>
            <a:pPr algn="just"/>
            <a:endParaRPr lang="en-US" sz="2400" dirty="0">
              <a:solidFill>
                <a:schemeClr val="tx1"/>
              </a:solidFill>
            </a:endParaRPr>
          </a:p>
          <a:p>
            <a:pPr algn="just"/>
            <a:endParaRPr lang="en-US" sz="2400" dirty="0">
              <a:solidFill>
                <a:schemeClr val="tx1"/>
              </a:solidFill>
            </a:endParaRPr>
          </a:p>
          <a:p>
            <a:pPr algn="just"/>
            <a:endParaRPr lang="en-US" sz="2400" dirty="0">
              <a:solidFill>
                <a:schemeClr val="tx1"/>
              </a:solidFill>
            </a:endParaRPr>
          </a:p>
          <a:p>
            <a:pPr algn="just"/>
            <a:endParaRPr lang="en-US" sz="2400" dirty="0">
              <a:solidFill>
                <a:schemeClr val="tx1"/>
              </a:solidFill>
            </a:endParaRPr>
          </a:p>
          <a:p>
            <a:pPr algn="just"/>
            <a:r>
              <a:rPr lang="en-US" sz="2400" dirty="0">
                <a:solidFill>
                  <a:schemeClr val="tx1"/>
                </a:solidFill>
              </a:rPr>
              <a:t>Step 2– Add minuend (1011)</a:t>
            </a:r>
            <a:r>
              <a:rPr lang="en-US" sz="2400" baseline="-25000" dirty="0">
                <a:solidFill>
                  <a:schemeClr val="tx1"/>
                </a:solidFill>
              </a:rPr>
              <a:t> 2</a:t>
            </a:r>
            <a:r>
              <a:rPr lang="en-US" sz="2400" dirty="0">
                <a:solidFill>
                  <a:schemeClr val="tx1"/>
                </a:solidFill>
              </a:rPr>
              <a:t> and 2’s complement of subtrahend (0010)</a:t>
            </a:r>
            <a:r>
              <a:rPr lang="en-US" sz="2400" baseline="-25000" dirty="0">
                <a:solidFill>
                  <a:schemeClr val="tx1"/>
                </a:solidFill>
              </a:rPr>
              <a:t> 2</a:t>
            </a:r>
            <a:endParaRPr lang="en-US" sz="2400" dirty="0">
              <a:solidFill>
                <a:schemeClr val="tx1"/>
              </a:solidFill>
            </a:endParaRPr>
          </a:p>
          <a:p>
            <a:pPr algn="just"/>
            <a:endParaRPr lang="en-US" sz="2400" dirty="0">
              <a:solidFill>
                <a:schemeClr val="tx1"/>
              </a:solidFill>
            </a:endParaRPr>
          </a:p>
          <a:p>
            <a:pPr algn="just"/>
            <a:endParaRPr lang="en-US" sz="2400" dirty="0">
              <a:solidFill>
                <a:schemeClr val="tx1"/>
              </a:solidFill>
            </a:endParaRPr>
          </a:p>
          <a:p>
            <a:pPr algn="just"/>
            <a:endParaRPr lang="en-US" sz="2400" dirty="0">
              <a:solidFill>
                <a:schemeClr val="tx1"/>
              </a:solidFill>
            </a:endParaRPr>
          </a:p>
          <a:p>
            <a:pPr algn="just"/>
            <a:endParaRPr lang="en-US" sz="2400" dirty="0">
              <a:solidFill>
                <a:schemeClr val="tx1"/>
              </a:solidFill>
            </a:endParaRPr>
          </a:p>
        </p:txBody>
      </p:sp>
      <p:pic>
        <p:nvPicPr>
          <p:cNvPr id="3" name="Picture 2">
            <a:extLst>
              <a:ext uri="{FF2B5EF4-FFF2-40B4-BE49-F238E27FC236}">
                <a16:creationId xmlns:a16="http://schemas.microsoft.com/office/drawing/2014/main" id="{5CAD5AE4-7B1D-F5F1-89B4-E28A4AE69B34}"/>
              </a:ext>
            </a:extLst>
          </p:cNvPr>
          <p:cNvPicPr>
            <a:picLocks noChangeAspect="1"/>
          </p:cNvPicPr>
          <p:nvPr/>
        </p:nvPicPr>
        <p:blipFill>
          <a:blip r:embed="rId2"/>
          <a:stretch>
            <a:fillRect/>
          </a:stretch>
        </p:blipFill>
        <p:spPr>
          <a:xfrm>
            <a:off x="5872113" y="1628800"/>
            <a:ext cx="3020367" cy="2332499"/>
          </a:xfrm>
          <a:prstGeom prst="rect">
            <a:avLst/>
          </a:prstGeom>
        </p:spPr>
      </p:pic>
      <p:pic>
        <p:nvPicPr>
          <p:cNvPr id="6" name="Picture 5">
            <a:extLst>
              <a:ext uri="{FF2B5EF4-FFF2-40B4-BE49-F238E27FC236}">
                <a16:creationId xmlns:a16="http://schemas.microsoft.com/office/drawing/2014/main" id="{5D681FC1-D059-02FF-FE87-7FC30E3894D0}"/>
              </a:ext>
            </a:extLst>
          </p:cNvPr>
          <p:cNvPicPr>
            <a:picLocks noChangeAspect="1"/>
          </p:cNvPicPr>
          <p:nvPr/>
        </p:nvPicPr>
        <p:blipFill>
          <a:blip r:embed="rId3"/>
          <a:stretch>
            <a:fillRect/>
          </a:stretch>
        </p:blipFill>
        <p:spPr>
          <a:xfrm>
            <a:off x="3419872" y="4581687"/>
            <a:ext cx="1276350" cy="1590675"/>
          </a:xfrm>
          <a:prstGeom prst="rect">
            <a:avLst/>
          </a:prstGeom>
        </p:spPr>
      </p:pic>
    </p:spTree>
    <p:extLst>
      <p:ext uri="{BB962C8B-B14F-4D97-AF65-F5344CB8AC3E}">
        <p14:creationId xmlns:p14="http://schemas.microsoft.com/office/powerpoint/2010/main" val="2171664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FA6FA-8177-C595-106F-908030BC5F1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4A98C49-F091-4562-9BA2-3677B70E630E}"/>
              </a:ext>
            </a:extLst>
          </p:cNvPr>
          <p:cNvSpPr>
            <a:spLocks noGrp="1"/>
          </p:cNvSpPr>
          <p:nvPr>
            <p:ph type="subTitle" idx="1"/>
          </p:nvPr>
        </p:nvSpPr>
        <p:spPr>
          <a:xfrm>
            <a:off x="332085" y="-27131"/>
            <a:ext cx="8479829" cy="6048672"/>
          </a:xfrm>
        </p:spPr>
        <p:txBody>
          <a:bodyPr>
            <a:noAutofit/>
          </a:bodyPr>
          <a:lstStyle/>
          <a:p>
            <a:pPr algn="just"/>
            <a:endParaRPr lang="en-US" sz="2400" dirty="0">
              <a:solidFill>
                <a:schemeClr val="tx1"/>
              </a:solidFill>
            </a:endParaRPr>
          </a:p>
          <a:p>
            <a:pPr algn="just"/>
            <a:r>
              <a:rPr lang="en-US" sz="2400" dirty="0">
                <a:solidFill>
                  <a:schemeClr val="tx1"/>
                </a:solidFill>
              </a:rPr>
              <a:t>Step 3– No carry generated,  Take 2’s complement of the number obtained in Step 2</a:t>
            </a:r>
          </a:p>
          <a:p>
            <a:pPr algn="just"/>
            <a:endParaRPr lang="en-US" sz="2400" dirty="0">
              <a:solidFill>
                <a:schemeClr val="tx1"/>
              </a:solidFill>
            </a:endParaRPr>
          </a:p>
          <a:p>
            <a:pPr algn="just"/>
            <a:endParaRPr lang="en-US" sz="2400" dirty="0">
              <a:solidFill>
                <a:schemeClr val="tx1"/>
              </a:solidFill>
            </a:endParaRPr>
          </a:p>
        </p:txBody>
      </p:sp>
      <p:pic>
        <p:nvPicPr>
          <p:cNvPr id="5" name="Picture 4">
            <a:extLst>
              <a:ext uri="{FF2B5EF4-FFF2-40B4-BE49-F238E27FC236}">
                <a16:creationId xmlns:a16="http://schemas.microsoft.com/office/drawing/2014/main" id="{FB52EFEC-BB70-DB4F-AB84-33B8E2F99BA2}"/>
              </a:ext>
            </a:extLst>
          </p:cNvPr>
          <p:cNvPicPr>
            <a:picLocks noChangeAspect="1"/>
          </p:cNvPicPr>
          <p:nvPr/>
        </p:nvPicPr>
        <p:blipFill>
          <a:blip r:embed="rId2"/>
          <a:stretch>
            <a:fillRect/>
          </a:stretch>
        </p:blipFill>
        <p:spPr>
          <a:xfrm>
            <a:off x="1619672" y="1578412"/>
            <a:ext cx="4781550" cy="4419600"/>
          </a:xfrm>
          <a:prstGeom prst="rect">
            <a:avLst/>
          </a:prstGeom>
        </p:spPr>
      </p:pic>
    </p:spTree>
    <p:extLst>
      <p:ext uri="{BB962C8B-B14F-4D97-AF65-F5344CB8AC3E}">
        <p14:creationId xmlns:p14="http://schemas.microsoft.com/office/powerpoint/2010/main" val="207355109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3232" cy="778098"/>
          </a:xfrm>
        </p:spPr>
        <p:txBody>
          <a:bodyPr/>
          <a:lstStyle/>
          <a:p>
            <a:r>
              <a:rPr lang="en-IN" dirty="0"/>
              <a:t>Half Adder</a:t>
            </a:r>
          </a:p>
        </p:txBody>
      </p:sp>
      <p:sp>
        <p:nvSpPr>
          <p:cNvPr id="3" name="Content Placeholder 2">
            <a:extLst>
              <a:ext uri="{FF2B5EF4-FFF2-40B4-BE49-F238E27FC236}">
                <a16:creationId xmlns:a16="http://schemas.microsoft.com/office/drawing/2014/main" id="{30C85AF7-C702-EAAB-36EA-1C5B19CA697E}"/>
              </a:ext>
            </a:extLst>
          </p:cNvPr>
          <p:cNvSpPr>
            <a:spLocks noGrp="1"/>
          </p:cNvSpPr>
          <p:nvPr>
            <p:ph idx="1"/>
          </p:nvPr>
        </p:nvSpPr>
        <p:spPr>
          <a:xfrm>
            <a:off x="344015" y="1232323"/>
            <a:ext cx="8527475" cy="4525963"/>
          </a:xfrm>
        </p:spPr>
        <p:txBody>
          <a:bodyPr/>
          <a:lstStyle/>
          <a:p>
            <a:pPr marL="0" indent="0">
              <a:buNone/>
            </a:pPr>
            <a:r>
              <a:rPr lang="en-IN" dirty="0"/>
              <a:t>Half Adder adds to one-bit numbers and produces two outputs sum and Carry</a:t>
            </a:r>
          </a:p>
          <a:p>
            <a:endParaRPr lang="en-IN" dirty="0"/>
          </a:p>
        </p:txBody>
      </p:sp>
      <p:pic>
        <p:nvPicPr>
          <p:cNvPr id="5" name="Picture 4">
            <a:extLst>
              <a:ext uri="{FF2B5EF4-FFF2-40B4-BE49-F238E27FC236}">
                <a16:creationId xmlns:a16="http://schemas.microsoft.com/office/drawing/2014/main" id="{E0046AC3-DCA6-D310-8671-959EBA101F75}"/>
              </a:ext>
            </a:extLst>
          </p:cNvPr>
          <p:cNvPicPr>
            <a:picLocks noChangeAspect="1"/>
          </p:cNvPicPr>
          <p:nvPr/>
        </p:nvPicPr>
        <p:blipFill>
          <a:blip r:embed="rId2"/>
          <a:stretch>
            <a:fillRect/>
          </a:stretch>
        </p:blipFill>
        <p:spPr>
          <a:xfrm>
            <a:off x="3899748" y="2369252"/>
            <a:ext cx="4618120" cy="1935648"/>
          </a:xfrm>
          <a:prstGeom prst="rect">
            <a:avLst/>
          </a:prstGeom>
        </p:spPr>
      </p:pic>
      <p:pic>
        <p:nvPicPr>
          <p:cNvPr id="7" name="Picture 6">
            <a:extLst>
              <a:ext uri="{FF2B5EF4-FFF2-40B4-BE49-F238E27FC236}">
                <a16:creationId xmlns:a16="http://schemas.microsoft.com/office/drawing/2014/main" id="{41F136C1-2898-275F-2391-DA56EDB02BA7}"/>
              </a:ext>
            </a:extLst>
          </p:cNvPr>
          <p:cNvPicPr>
            <a:picLocks noChangeAspect="1"/>
          </p:cNvPicPr>
          <p:nvPr/>
        </p:nvPicPr>
        <p:blipFill>
          <a:blip r:embed="rId3"/>
          <a:stretch>
            <a:fillRect/>
          </a:stretch>
        </p:blipFill>
        <p:spPr>
          <a:xfrm>
            <a:off x="683568" y="5129976"/>
            <a:ext cx="3452159" cy="762066"/>
          </a:xfrm>
          <a:prstGeom prst="rect">
            <a:avLst/>
          </a:prstGeom>
        </p:spPr>
      </p:pic>
      <p:pic>
        <p:nvPicPr>
          <p:cNvPr id="9" name="Picture 8">
            <a:extLst>
              <a:ext uri="{FF2B5EF4-FFF2-40B4-BE49-F238E27FC236}">
                <a16:creationId xmlns:a16="http://schemas.microsoft.com/office/drawing/2014/main" id="{ED08C6C2-5CE0-4B2A-B82A-ED455B4ADFA0}"/>
              </a:ext>
            </a:extLst>
          </p:cNvPr>
          <p:cNvPicPr>
            <a:picLocks noChangeAspect="1"/>
          </p:cNvPicPr>
          <p:nvPr/>
        </p:nvPicPr>
        <p:blipFill>
          <a:blip r:embed="rId4"/>
          <a:stretch>
            <a:fillRect/>
          </a:stretch>
        </p:blipFill>
        <p:spPr>
          <a:xfrm>
            <a:off x="5187059" y="4438656"/>
            <a:ext cx="3916704" cy="2144706"/>
          </a:xfrm>
          <a:prstGeom prst="rect">
            <a:avLst/>
          </a:prstGeom>
        </p:spPr>
      </p:pic>
      <p:pic>
        <p:nvPicPr>
          <p:cNvPr id="11" name="Picture 10">
            <a:extLst>
              <a:ext uri="{FF2B5EF4-FFF2-40B4-BE49-F238E27FC236}">
                <a16:creationId xmlns:a16="http://schemas.microsoft.com/office/drawing/2014/main" id="{4D4920F9-71DA-2D14-9623-C9AAE2325D82}"/>
              </a:ext>
            </a:extLst>
          </p:cNvPr>
          <p:cNvPicPr>
            <a:picLocks noChangeAspect="1"/>
          </p:cNvPicPr>
          <p:nvPr/>
        </p:nvPicPr>
        <p:blipFill>
          <a:blip r:embed="rId5"/>
          <a:stretch>
            <a:fillRect/>
          </a:stretch>
        </p:blipFill>
        <p:spPr>
          <a:xfrm>
            <a:off x="611560" y="2307678"/>
            <a:ext cx="2674852" cy="1935648"/>
          </a:xfrm>
          <a:prstGeom prst="rect">
            <a:avLst/>
          </a:prstGeom>
        </p:spPr>
      </p:pic>
    </p:spTree>
    <p:extLst>
      <p:ext uri="{BB962C8B-B14F-4D97-AF65-F5344CB8AC3E}">
        <p14:creationId xmlns:p14="http://schemas.microsoft.com/office/powerpoint/2010/main" val="26886865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33" y="0"/>
            <a:ext cx="8229600" cy="1143000"/>
          </a:xfrm>
        </p:spPr>
        <p:txBody>
          <a:bodyPr/>
          <a:lstStyle/>
          <a:p>
            <a:r>
              <a:rPr lang="en-IN" dirty="0"/>
              <a:t>Full Adder</a:t>
            </a:r>
          </a:p>
        </p:txBody>
      </p:sp>
      <p:sp>
        <p:nvSpPr>
          <p:cNvPr id="4" name="TextBox 3">
            <a:extLst>
              <a:ext uri="{FF2B5EF4-FFF2-40B4-BE49-F238E27FC236}">
                <a16:creationId xmlns:a16="http://schemas.microsoft.com/office/drawing/2014/main" id="{6BBA9F2B-8550-A441-B6B7-19559EA10786}"/>
              </a:ext>
            </a:extLst>
          </p:cNvPr>
          <p:cNvSpPr txBox="1"/>
          <p:nvPr/>
        </p:nvSpPr>
        <p:spPr>
          <a:xfrm>
            <a:off x="323527" y="1268760"/>
            <a:ext cx="8640960" cy="3600986"/>
          </a:xfrm>
          <a:prstGeom prst="rect">
            <a:avLst/>
          </a:prstGeom>
          <a:noFill/>
        </p:spPr>
        <p:txBody>
          <a:bodyPr wrap="square">
            <a:spAutoFit/>
          </a:bodyPr>
          <a:lstStyle/>
          <a:p>
            <a:pPr algn="just"/>
            <a:r>
              <a:rPr lang="en-US" sz="2400" b="0" i="0" dirty="0">
                <a:solidFill>
                  <a:srgbClr val="222222"/>
                </a:solidFill>
                <a:effectLst/>
              </a:rPr>
              <a:t>A full adder is a combinational logic circuit that performs the addition of three single-bit numbers.</a:t>
            </a:r>
          </a:p>
          <a:p>
            <a:pPr algn="just"/>
            <a:r>
              <a:rPr lang="en-US" sz="2400" b="0" i="0" dirty="0">
                <a:solidFill>
                  <a:srgbClr val="222222"/>
                </a:solidFill>
                <a:effectLst/>
              </a:rPr>
              <a:t> It is a digital circuit that has three inputs A, B, and C</a:t>
            </a:r>
            <a:r>
              <a:rPr lang="en-US" sz="2400" b="0" i="0" baseline="-25000" dirty="0">
                <a:solidFill>
                  <a:srgbClr val="222222"/>
                </a:solidFill>
                <a:effectLst/>
              </a:rPr>
              <a:t>in </a:t>
            </a:r>
            <a:r>
              <a:rPr lang="en-US" sz="2400" b="0" i="0" dirty="0">
                <a:solidFill>
                  <a:srgbClr val="222222"/>
                </a:solidFill>
                <a:effectLst/>
              </a:rPr>
              <a:t>, where C</a:t>
            </a:r>
            <a:r>
              <a:rPr lang="en-US" sz="2400" b="0" i="0" baseline="-25000" dirty="0">
                <a:solidFill>
                  <a:srgbClr val="222222"/>
                </a:solidFill>
                <a:effectLst/>
              </a:rPr>
              <a:t>in </a:t>
            </a:r>
            <a:r>
              <a:rPr lang="en-US" sz="2400" b="0" i="0" dirty="0">
                <a:solidFill>
                  <a:srgbClr val="222222"/>
                </a:solidFill>
                <a:effectLst/>
              </a:rPr>
              <a:t>is the previous carry and two output sum (S), carry (</a:t>
            </a:r>
            <a:r>
              <a:rPr lang="en-US" sz="2400" b="0" i="0" dirty="0" err="1">
                <a:solidFill>
                  <a:srgbClr val="222222"/>
                </a:solidFill>
                <a:effectLst/>
              </a:rPr>
              <a:t>C</a:t>
            </a:r>
            <a:r>
              <a:rPr lang="en-US" sz="2400" b="0" i="0" baseline="-25000" dirty="0" err="1">
                <a:solidFill>
                  <a:srgbClr val="222222"/>
                </a:solidFill>
                <a:effectLst/>
              </a:rPr>
              <a:t>out</a:t>
            </a:r>
            <a:r>
              <a:rPr lang="en-US" sz="2400" b="0" i="0" dirty="0">
                <a:solidFill>
                  <a:srgbClr val="222222"/>
                </a:solidFill>
                <a:effectLst/>
              </a:rPr>
              <a:t>).</a:t>
            </a:r>
          </a:p>
          <a:p>
            <a:pPr algn="just"/>
            <a:r>
              <a:rPr lang="en-US" sz="2400" b="0" i="0" dirty="0">
                <a:solidFill>
                  <a:srgbClr val="222222"/>
                </a:solidFill>
                <a:effectLst/>
              </a:rPr>
              <a:t> Here sum is the least significant bit (LSB) and carry is the most significant bit (MSB). </a:t>
            </a:r>
          </a:p>
          <a:p>
            <a:pPr algn="just"/>
            <a:r>
              <a:rPr lang="en-US" sz="2400" b="0" i="0" dirty="0">
                <a:solidFill>
                  <a:srgbClr val="222222"/>
                </a:solidFill>
                <a:effectLst/>
              </a:rPr>
              <a:t>A full adder circuit is used in computer ALU (Arithmetic and Logic Unit ) to perform arithmetic operations.</a:t>
            </a:r>
          </a:p>
          <a:p>
            <a:pPr algn="just"/>
            <a:br>
              <a:rPr lang="en-US" dirty="0">
                <a:effectLst/>
              </a:rPr>
            </a:br>
            <a:endParaRPr lang="en-IN" dirty="0"/>
          </a:p>
        </p:txBody>
      </p:sp>
      <p:pic>
        <p:nvPicPr>
          <p:cNvPr id="6" name="Picture 5">
            <a:extLst>
              <a:ext uri="{FF2B5EF4-FFF2-40B4-BE49-F238E27FC236}">
                <a16:creationId xmlns:a16="http://schemas.microsoft.com/office/drawing/2014/main" id="{35EF054C-1CA1-9F03-EB1D-EFC6EC0DBC0F}"/>
              </a:ext>
            </a:extLst>
          </p:cNvPr>
          <p:cNvPicPr>
            <a:picLocks noChangeAspect="1"/>
          </p:cNvPicPr>
          <p:nvPr/>
        </p:nvPicPr>
        <p:blipFill>
          <a:blip r:embed="rId2"/>
          <a:stretch>
            <a:fillRect/>
          </a:stretch>
        </p:blipFill>
        <p:spPr>
          <a:xfrm>
            <a:off x="1557640" y="4291735"/>
            <a:ext cx="6172735" cy="2270957"/>
          </a:xfrm>
          <a:prstGeom prst="rect">
            <a:avLst/>
          </a:prstGeom>
        </p:spPr>
      </p:pic>
    </p:spTree>
    <p:extLst>
      <p:ext uri="{BB962C8B-B14F-4D97-AF65-F5344CB8AC3E}">
        <p14:creationId xmlns:p14="http://schemas.microsoft.com/office/powerpoint/2010/main" val="392697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DF93C-7DB7-2F9A-E9F7-1371B9264C62}"/>
              </a:ext>
            </a:extLst>
          </p:cNvPr>
          <p:cNvPicPr>
            <a:picLocks noChangeAspect="1"/>
          </p:cNvPicPr>
          <p:nvPr/>
        </p:nvPicPr>
        <p:blipFill>
          <a:blip r:embed="rId2"/>
          <a:stretch>
            <a:fillRect/>
          </a:stretch>
        </p:blipFill>
        <p:spPr>
          <a:xfrm>
            <a:off x="427983" y="116632"/>
            <a:ext cx="4216025" cy="5904656"/>
          </a:xfrm>
          <a:prstGeom prst="rect">
            <a:avLst/>
          </a:prstGeom>
        </p:spPr>
      </p:pic>
      <p:pic>
        <p:nvPicPr>
          <p:cNvPr id="7" name="Picture 6">
            <a:extLst>
              <a:ext uri="{FF2B5EF4-FFF2-40B4-BE49-F238E27FC236}">
                <a16:creationId xmlns:a16="http://schemas.microsoft.com/office/drawing/2014/main" id="{C7C8552D-A2E8-A0EF-1993-88F484F29766}"/>
              </a:ext>
            </a:extLst>
          </p:cNvPr>
          <p:cNvPicPr>
            <a:picLocks noChangeAspect="1"/>
          </p:cNvPicPr>
          <p:nvPr/>
        </p:nvPicPr>
        <p:blipFill>
          <a:blip r:embed="rId3"/>
          <a:stretch>
            <a:fillRect/>
          </a:stretch>
        </p:blipFill>
        <p:spPr>
          <a:xfrm>
            <a:off x="4932040" y="411322"/>
            <a:ext cx="3555595" cy="2657638"/>
          </a:xfrm>
          <a:prstGeom prst="rect">
            <a:avLst/>
          </a:prstGeom>
        </p:spPr>
      </p:pic>
      <p:pic>
        <p:nvPicPr>
          <p:cNvPr id="11" name="Picture 10">
            <a:extLst>
              <a:ext uri="{FF2B5EF4-FFF2-40B4-BE49-F238E27FC236}">
                <a16:creationId xmlns:a16="http://schemas.microsoft.com/office/drawing/2014/main" id="{53015044-F145-9B8E-9843-8A57FCFB2B21}"/>
              </a:ext>
            </a:extLst>
          </p:cNvPr>
          <p:cNvPicPr>
            <a:picLocks noChangeAspect="1"/>
          </p:cNvPicPr>
          <p:nvPr/>
        </p:nvPicPr>
        <p:blipFill>
          <a:blip r:embed="rId4"/>
          <a:stretch>
            <a:fillRect/>
          </a:stretch>
        </p:blipFill>
        <p:spPr>
          <a:xfrm>
            <a:off x="4932040" y="3381147"/>
            <a:ext cx="4046571" cy="2987299"/>
          </a:xfrm>
          <a:prstGeom prst="rect">
            <a:avLst/>
          </a:prstGeom>
        </p:spPr>
      </p:pic>
    </p:spTree>
    <p:extLst>
      <p:ext uri="{BB962C8B-B14F-4D97-AF65-F5344CB8AC3E}">
        <p14:creationId xmlns:p14="http://schemas.microsoft.com/office/powerpoint/2010/main" val="1421976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0CC9A3-881E-BE36-D3EA-C7B6DAAC40A6}"/>
              </a:ext>
            </a:extLst>
          </p:cNvPr>
          <p:cNvPicPr>
            <a:picLocks noChangeAspect="1"/>
          </p:cNvPicPr>
          <p:nvPr/>
        </p:nvPicPr>
        <p:blipFill>
          <a:blip r:embed="rId2"/>
          <a:stretch>
            <a:fillRect/>
          </a:stretch>
        </p:blipFill>
        <p:spPr>
          <a:xfrm>
            <a:off x="4788024" y="836712"/>
            <a:ext cx="2621507" cy="43437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A08DE3-595B-2902-9183-1B782DE14261}"/>
                  </a:ext>
                </a:extLst>
              </p:cNvPr>
              <p:cNvSpPr txBox="1"/>
              <p:nvPr/>
            </p:nvSpPr>
            <p:spPr>
              <a:xfrm>
                <a:off x="390214" y="707666"/>
                <a:ext cx="3847848" cy="1126847"/>
              </a:xfrm>
              <a:prstGeom prst="rect">
                <a:avLst/>
              </a:prstGeom>
              <a:noFill/>
            </p:spPr>
            <p:txBody>
              <a:bodyPr wrap="none" lIns="0" tIns="0" rIns="0" bIns="0" rtlCol="0">
                <a:spAutoFit/>
              </a:bodyPr>
              <a:lstStyle/>
              <a:p>
                <a:r>
                  <a:rPr lang="en-IN" b="0"/>
                  <a:t>S</a:t>
                </a:r>
                <a14:m>
                  <m:oMath xmlns:m="http://schemas.openxmlformats.org/officeDocument/2006/math">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𝐴</m:t>
                        </m:r>
                      </m:e>
                    </m:acc>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𝐵</m:t>
                        </m:r>
                      </m:e>
                    </m:acc>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𝑖𝑛</m:t>
                        </m:r>
                      </m:sub>
                    </m:sSub>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𝐴</m:t>
                        </m:r>
                      </m:e>
                    </m:acc>
                    <m:r>
                      <a:rPr lang="en-IN" b="0" i="1" smtClean="0">
                        <a:latin typeface="Cambria Math" panose="02040503050406030204" pitchFamily="18" charset="0"/>
                      </a:rPr>
                      <m:t>𝐵</m:t>
                    </m:r>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𝑖𝑛</m:t>
                            </m:r>
                          </m:sub>
                        </m:sSub>
                      </m:e>
                    </m:acc>
                    <m:r>
                      <a:rPr lang="en-IN" b="0" i="1" smtClean="0">
                        <a:latin typeface="Cambria Math" panose="02040503050406030204" pitchFamily="18" charset="0"/>
                      </a:rPr>
                      <m:t>+</m:t>
                    </m:r>
                    <m:r>
                      <a:rPr lang="en-IN" b="0" i="1" smtClean="0">
                        <a:latin typeface="Cambria Math" panose="02040503050406030204" pitchFamily="18" charset="0"/>
                      </a:rPr>
                      <m:t>𝐴</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𝐵</m:t>
                        </m:r>
                      </m:e>
                    </m:acc>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𝑖𝑛</m:t>
                            </m:r>
                          </m:sub>
                        </m:sSub>
                      </m:e>
                    </m:acc>
                    <m:r>
                      <a:rPr lang="en-IN" b="0" i="1" smtClean="0">
                        <a:latin typeface="Cambria Math" panose="02040503050406030204" pitchFamily="18" charset="0"/>
                      </a:rPr>
                      <m:t>+</m:t>
                    </m:r>
                    <m:r>
                      <a:rPr lang="en-IN" b="0" i="1" smtClean="0">
                        <a:latin typeface="Cambria Math" panose="02040503050406030204" pitchFamily="18" charset="0"/>
                      </a:rPr>
                      <m:t>𝐴𝐵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𝑖𝑛</m:t>
                        </m:r>
                      </m:sub>
                    </m:sSub>
                  </m:oMath>
                </a14:m>
                <a:endParaRPr lang="en-IN" dirty="0"/>
              </a:p>
              <a:p>
                <a:r>
                  <a:rPr lang="en-IN" b="0" dirty="0"/>
                  <a:t>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𝑖𝑛</m:t>
                        </m:r>
                      </m:sub>
                    </m:sSub>
                    <m:d>
                      <m:dPr>
                        <m:ctrlPr>
                          <a:rPr lang="en-IN" b="0" i="1" smtClean="0">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𝐴</m:t>
                            </m:r>
                          </m:e>
                        </m:acc>
                        <m:acc>
                          <m:accPr>
                            <m:chr m:val="̅"/>
                            <m:ctrlPr>
                              <a:rPr lang="en-IN" i="1">
                                <a:latin typeface="Cambria Math" panose="02040503050406030204" pitchFamily="18" charset="0"/>
                              </a:rPr>
                            </m:ctrlPr>
                          </m:accPr>
                          <m:e>
                            <m:r>
                              <a:rPr lang="en-IN" i="1">
                                <a:latin typeface="Cambria Math" panose="02040503050406030204" pitchFamily="18" charset="0"/>
                              </a:rPr>
                              <m:t>𝐵</m:t>
                            </m:r>
                          </m:e>
                        </m:acc>
                        <m:r>
                          <a:rPr lang="en-IN" b="0" i="1" smtClean="0">
                            <a:latin typeface="Cambria Math" panose="02040503050406030204" pitchFamily="18" charset="0"/>
                          </a:rPr>
                          <m:t>+</m:t>
                        </m:r>
                        <m:r>
                          <a:rPr lang="en-IN" i="1">
                            <a:latin typeface="Cambria Math" panose="02040503050406030204" pitchFamily="18" charset="0"/>
                          </a:rPr>
                          <m:t>𝐴𝐵</m:t>
                        </m:r>
                      </m:e>
                    </m:d>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𝑖𝑛</m:t>
                            </m:r>
                          </m:sub>
                        </m:sSub>
                      </m:e>
                    </m:acc>
                    <m:d>
                      <m:dPr>
                        <m:ctrlPr>
                          <a:rPr lang="en-IN" b="0" i="1" smtClean="0">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𝐴</m:t>
                            </m:r>
                          </m:e>
                        </m:acc>
                        <m:r>
                          <a:rPr lang="en-IN" i="1">
                            <a:latin typeface="Cambria Math" panose="02040503050406030204" pitchFamily="18" charset="0"/>
                          </a:rPr>
                          <m:t>𝐵</m:t>
                        </m:r>
                        <m:r>
                          <a:rPr lang="en-IN" i="1">
                            <a:latin typeface="Cambria Math" panose="02040503050406030204" pitchFamily="18" charset="0"/>
                          </a:rPr>
                          <m:t>+</m:t>
                        </m:r>
                        <m:r>
                          <a:rPr lang="en-IN" i="1">
                            <a:latin typeface="Cambria Math" panose="02040503050406030204" pitchFamily="18" charset="0"/>
                          </a:rPr>
                          <m:t>𝐴</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𝐵</m:t>
                            </m:r>
                          </m:e>
                        </m:acc>
                      </m:e>
                    </m:d>
                  </m:oMath>
                </a14:m>
                <a:endParaRPr lang="en-IN" b="0" dirty="0"/>
              </a:p>
              <a:p>
                <a:r>
                  <a:rPr lang="en-IN" dirty="0"/>
                  <a:t> </a:t>
                </a:r>
                <a14:m>
                  <m:oMath xmlns:m="http://schemas.openxmlformats.org/officeDocument/2006/math">
                    <m:r>
                      <a:rPr lang="en-IN" b="0" i="0" smtClean="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𝐶</m:t>
                        </m:r>
                      </m:e>
                      <m:sub>
                        <m:r>
                          <a:rPr lang="en-IN" i="1">
                            <a:latin typeface="Cambria Math" panose="02040503050406030204" pitchFamily="18" charset="0"/>
                          </a:rPr>
                          <m:t>𝑖𝑛</m:t>
                        </m:r>
                      </m:sub>
                    </m:sSub>
                    <m:acc>
                      <m:accPr>
                        <m:chr m:val="̅"/>
                        <m:ctrlPr>
                          <a:rPr lang="en-IN" b="0" i="1" smtClean="0">
                            <a:latin typeface="Cambria Math" panose="02040503050406030204" pitchFamily="18" charset="0"/>
                          </a:rPr>
                        </m:ctrlPr>
                      </m:accPr>
                      <m:e>
                        <m:d>
                          <m:dPr>
                            <m:ctrlPr>
                              <a:rPr lang="en-IN" i="1">
                                <a:latin typeface="Cambria Math" panose="02040503050406030204" pitchFamily="18" charset="0"/>
                              </a:rPr>
                            </m:ctrlPr>
                          </m:dPr>
                          <m:e>
                            <m:r>
                              <a:rPr lang="en-IN" i="1">
                                <a:latin typeface="Cambria Math" panose="02040503050406030204" pitchFamily="18" charset="0"/>
                              </a:rPr>
                              <m:t>𝐴</m:t>
                            </m:r>
                            <m:r>
                              <a:rPr lang="en-IN" i="1">
                                <a:latin typeface="Cambria Math" panose="02040503050406030204" pitchFamily="18" charset="0"/>
                                <a:sym typeface="Symbol" panose="05050102010706020507" pitchFamily="18" charset="2"/>
                              </a:rPr>
                              <m:t></m:t>
                            </m:r>
                            <m:r>
                              <a:rPr lang="en-IN" i="1">
                                <a:latin typeface="Cambria Math" panose="02040503050406030204" pitchFamily="18" charset="0"/>
                                <a:sym typeface="Symbol" panose="05050102010706020507" pitchFamily="18" charset="2"/>
                              </a:rPr>
                              <m:t>𝐵</m:t>
                            </m:r>
                          </m:e>
                        </m:d>
                      </m:e>
                    </m:acc>
                    <m:r>
                      <a:rPr lang="en-IN" b="0" i="1" smtClean="0">
                        <a:latin typeface="Cambria Math" panose="02040503050406030204" pitchFamily="18" charset="0"/>
                      </a:rPr>
                      <m:t>+</m:t>
                    </m:r>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IN" i="1">
                                <a:latin typeface="Cambria Math" panose="02040503050406030204" pitchFamily="18" charset="0"/>
                              </a:rPr>
                              <m:t>𝐶</m:t>
                            </m:r>
                          </m:e>
                          <m:sub>
                            <m:r>
                              <a:rPr lang="en-IN" i="1">
                                <a:latin typeface="Cambria Math" panose="02040503050406030204" pitchFamily="18" charset="0"/>
                              </a:rPr>
                              <m:t>𝑖𝑛</m:t>
                            </m:r>
                          </m:sub>
                        </m:sSub>
                      </m:e>
                    </m:acc>
                    <m:d>
                      <m:dPr>
                        <m:ctrlPr>
                          <a:rPr lang="en-IN" i="1">
                            <a:latin typeface="Cambria Math" panose="02040503050406030204" pitchFamily="18" charset="0"/>
                          </a:rPr>
                        </m:ctrlPr>
                      </m:dPr>
                      <m:e>
                        <m:r>
                          <a:rPr lang="en-IN" i="1">
                            <a:latin typeface="Cambria Math" panose="02040503050406030204" pitchFamily="18" charset="0"/>
                          </a:rPr>
                          <m:t>𝐴</m:t>
                        </m:r>
                        <m:r>
                          <a:rPr lang="en-IN" i="1">
                            <a:latin typeface="Cambria Math" panose="02040503050406030204" pitchFamily="18" charset="0"/>
                            <a:sym typeface="Symbol" panose="05050102010706020507" pitchFamily="18" charset="2"/>
                          </a:rPr>
                          <m:t></m:t>
                        </m:r>
                        <m:r>
                          <a:rPr lang="en-IN" i="1">
                            <a:latin typeface="Cambria Math" panose="02040503050406030204" pitchFamily="18" charset="0"/>
                            <a:sym typeface="Symbol" panose="05050102010706020507" pitchFamily="18" charset="2"/>
                          </a:rPr>
                          <m:t>𝐵</m:t>
                        </m:r>
                      </m:e>
                    </m:d>
                  </m:oMath>
                </a14:m>
                <a:endParaRPr lang="en-IN" b="0" dirty="0"/>
              </a:p>
              <a:p>
                <a:r>
                  <a:rPr lang="en-IN" dirty="0"/>
                  <a:t>             = </a:t>
                </a:r>
                <a14:m>
                  <m:oMath xmlns:m="http://schemas.openxmlformats.org/officeDocument/2006/math">
                    <m:d>
                      <m:dPr>
                        <m:ctrlPr>
                          <a:rPr lang="en-IN" i="1" smtClean="0">
                            <a:latin typeface="Cambria Math" panose="02040503050406030204" pitchFamily="18" charset="0"/>
                          </a:rPr>
                        </m:ctrlPr>
                      </m:dPr>
                      <m:e>
                        <m:r>
                          <a:rPr lang="en-IN" i="1">
                            <a:latin typeface="Cambria Math" panose="02040503050406030204" pitchFamily="18" charset="0"/>
                          </a:rPr>
                          <m:t>𝐴</m:t>
                        </m:r>
                        <m:r>
                          <a:rPr lang="en-IN" i="1">
                            <a:latin typeface="Cambria Math" panose="02040503050406030204" pitchFamily="18" charset="0"/>
                            <a:sym typeface="Symbol" panose="05050102010706020507" pitchFamily="18" charset="2"/>
                          </a:rPr>
                          <m:t></m:t>
                        </m:r>
                        <m:r>
                          <a:rPr lang="en-IN" i="1">
                            <a:latin typeface="Cambria Math" panose="02040503050406030204" pitchFamily="18" charset="0"/>
                            <a:sym typeface="Symbol" panose="05050102010706020507" pitchFamily="18" charset="2"/>
                          </a:rPr>
                          <m:t>𝐵</m:t>
                        </m:r>
                        <m:r>
                          <a:rPr lang="en-IN" b="0" i="1" smtClean="0">
                            <a:latin typeface="Cambria Math" panose="02040503050406030204" pitchFamily="18" charset="0"/>
                            <a:sym typeface="Symbol" panose="05050102010706020507" pitchFamily="18" charset="2"/>
                          </a:rPr>
                          <m:t> </m:t>
                        </m:r>
                        <m:sSub>
                          <m:sSubPr>
                            <m:ctrlPr>
                              <a:rPr lang="en-IN" i="1">
                                <a:latin typeface="Cambria Math" panose="02040503050406030204" pitchFamily="18" charset="0"/>
                              </a:rPr>
                            </m:ctrlPr>
                          </m:sSubPr>
                          <m:e>
                            <m:r>
                              <a:rPr lang="en-IN" i="1">
                                <a:latin typeface="Cambria Math" panose="02040503050406030204" pitchFamily="18" charset="0"/>
                              </a:rPr>
                              <m:t>𝐶</m:t>
                            </m:r>
                          </m:e>
                          <m:sub>
                            <m:r>
                              <a:rPr lang="en-IN" i="1">
                                <a:latin typeface="Cambria Math" panose="02040503050406030204" pitchFamily="18" charset="0"/>
                              </a:rPr>
                              <m:t>𝑖𝑛</m:t>
                            </m:r>
                          </m:sub>
                        </m:sSub>
                      </m:e>
                    </m:d>
                  </m:oMath>
                </a14:m>
                <a:endParaRPr lang="en-IN" dirty="0"/>
              </a:p>
            </p:txBody>
          </p:sp>
        </mc:Choice>
        <mc:Fallback xmlns="">
          <p:sp>
            <p:nvSpPr>
              <p:cNvPr id="14" name="TextBox 13">
                <a:extLst>
                  <a:ext uri="{FF2B5EF4-FFF2-40B4-BE49-F238E27FC236}">
                    <a16:creationId xmlns:a16="http://schemas.microsoft.com/office/drawing/2014/main" id="{9DA08DE3-595B-2902-9183-1B782DE14261}"/>
                  </a:ext>
                </a:extLst>
              </p:cNvPr>
              <p:cNvSpPr txBox="1">
                <a:spLocks noRot="1" noChangeAspect="1" noMove="1" noResize="1" noEditPoints="1" noAdjustHandles="1" noChangeArrowheads="1" noChangeShapeType="1" noTextEdit="1"/>
              </p:cNvSpPr>
              <p:nvPr/>
            </p:nvSpPr>
            <p:spPr>
              <a:xfrm>
                <a:off x="390214" y="707666"/>
                <a:ext cx="3847848" cy="1126847"/>
              </a:xfrm>
              <a:prstGeom prst="rect">
                <a:avLst/>
              </a:prstGeom>
              <a:blipFill>
                <a:blip r:embed="rId3"/>
                <a:stretch>
                  <a:fillRect l="-3645" t="-6486" r="-5071" b="-11892"/>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DFFC5BAD-B434-83DE-7EA7-1F0A06501622}"/>
              </a:ext>
            </a:extLst>
          </p:cNvPr>
          <p:cNvSpPr txBox="1"/>
          <p:nvPr/>
        </p:nvSpPr>
        <p:spPr>
          <a:xfrm>
            <a:off x="4114800" y="2971800"/>
            <a:ext cx="65" cy="276999"/>
          </a:xfrm>
          <a:prstGeom prst="rect">
            <a:avLst/>
          </a:prstGeom>
          <a:noFill/>
        </p:spPr>
        <p:txBody>
          <a:bodyPr wrap="none" lIns="0" tIns="0" rIns="0" bIns="0" rtlCol="0">
            <a:spAutoFit/>
          </a:bodyPr>
          <a:lstStyle/>
          <a:p>
            <a:endParaRPr lang="en-IN" dirty="0"/>
          </a:p>
        </p:txBody>
      </p:sp>
      <p:pic>
        <p:nvPicPr>
          <p:cNvPr id="19" name="Picture 18">
            <a:extLst>
              <a:ext uri="{FF2B5EF4-FFF2-40B4-BE49-F238E27FC236}">
                <a16:creationId xmlns:a16="http://schemas.microsoft.com/office/drawing/2014/main" id="{0582E42C-5956-8128-853C-FBC760C7D6E3}"/>
              </a:ext>
            </a:extLst>
          </p:cNvPr>
          <p:cNvPicPr>
            <a:picLocks noChangeAspect="1"/>
          </p:cNvPicPr>
          <p:nvPr/>
        </p:nvPicPr>
        <p:blipFill>
          <a:blip r:embed="rId4"/>
          <a:stretch>
            <a:fillRect/>
          </a:stretch>
        </p:blipFill>
        <p:spPr>
          <a:xfrm>
            <a:off x="1475656" y="2420888"/>
            <a:ext cx="6408712" cy="3025402"/>
          </a:xfrm>
          <a:prstGeom prst="rect">
            <a:avLst/>
          </a:prstGeom>
        </p:spPr>
      </p:pic>
    </p:spTree>
    <p:extLst>
      <p:ext uri="{BB962C8B-B14F-4D97-AF65-F5344CB8AC3E}">
        <p14:creationId xmlns:p14="http://schemas.microsoft.com/office/powerpoint/2010/main" val="2725093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Full adder using half adder</a:t>
            </a:r>
          </a:p>
        </p:txBody>
      </p:sp>
      <p:pic>
        <p:nvPicPr>
          <p:cNvPr id="4102" name="Picture 6" descr="Full Adder">
            <a:extLst>
              <a:ext uri="{FF2B5EF4-FFF2-40B4-BE49-F238E27FC236}">
                <a16:creationId xmlns:a16="http://schemas.microsoft.com/office/drawing/2014/main" id="{31AA72CB-9A4A-41D5-9273-3D22BBD25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85" y="2234447"/>
            <a:ext cx="8442684" cy="2304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4722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2BBD2D65-A6F7-4F33-8E13-60198D31EF6A}"/>
              </a:ext>
            </a:extLst>
          </p:cNvPr>
          <p:cNvSpPr>
            <a:spLocks noChangeArrowheads="1"/>
          </p:cNvSpPr>
          <p:nvPr/>
        </p:nvSpPr>
        <p:spPr bwMode="auto">
          <a:xfrm>
            <a:off x="432048" y="1088164"/>
            <a:ext cx="8316416" cy="4154984"/>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rPr>
              <a:t>Sum = A ⊕ B ⊕ 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rPr>
              <a:t>Carry = AB + (A ⊕ B)C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rPr>
              <a:t>= AB </a:t>
            </a:r>
            <a:r>
              <a:rPr kumimoji="0" lang="en-US" altLang="en-US" sz="2400" b="0" i="0" u="none" strike="noStrike" cap="none" normalizeH="0" baseline="0">
                <a:ln>
                  <a:noFill/>
                </a:ln>
                <a:solidFill>
                  <a:srgbClr val="000000"/>
                </a:solidFill>
                <a:effectLst/>
                <a:latin typeface="Courier New" panose="02070309020205020404" pitchFamily="49" charset="0"/>
              </a:rPr>
              <a:t>+ (A’B </a:t>
            </a:r>
            <a:r>
              <a:rPr kumimoji="0" lang="en-US" altLang="en-US" sz="2400" b="0" i="0" u="none" strike="noStrike" cap="none" normalizeH="0" baseline="0" dirty="0">
                <a:ln>
                  <a:noFill/>
                </a:ln>
                <a:solidFill>
                  <a:srgbClr val="000000"/>
                </a:solidFill>
                <a:effectLst/>
                <a:latin typeface="Courier New" panose="02070309020205020404" pitchFamily="49" charset="0"/>
              </a:rPr>
              <a:t>+ AB’)C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rPr>
              <a:t>= AB + A’BC + AB’C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rPr>
              <a:t>= B (A + A’C) + AB’C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rPr>
              <a:t>= B [(A + A’)(A + C)] + AB’C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rPr>
              <a:t>= AB + BC + AB’C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rPr>
              <a:t>= BC + A(B + B’C)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rPr>
              <a:t>= BC + A[(B + B’)(B + C)]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urier New" panose="02070309020205020404" pitchFamily="49" charset="0"/>
              </a:rPr>
              <a:t>	= BC + AB + AC</a:t>
            </a:r>
            <a:endParaRPr kumimoji="0" lang="en-US" altLang="en-US" sz="24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00000"/>
                </a:solidFill>
                <a:latin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rPr>
              <a:t>= AB + BC + AC</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08351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subTitle" idx="1"/>
          </p:nvPr>
        </p:nvSpPr>
        <p:spPr>
          <a:xfrm>
            <a:off x="611560" y="1412776"/>
            <a:ext cx="7772400" cy="1752600"/>
          </a:xfrm>
        </p:spPr>
        <p:txBody>
          <a:bodyPr>
            <a:noAutofit/>
          </a:bodyPr>
          <a:lstStyle/>
          <a:p>
            <a:r>
              <a:rPr lang="en-IN" sz="6000" b="1" dirty="0">
                <a:solidFill>
                  <a:schemeClr val="tx1"/>
                </a:solidFill>
              </a:rPr>
              <a:t>Unit II</a:t>
            </a:r>
          </a:p>
          <a:p>
            <a:r>
              <a:rPr lang="en-US" sz="6000" b="1" dirty="0">
                <a:solidFill>
                  <a:schemeClr val="tx1"/>
                </a:solidFill>
              </a:rPr>
              <a:t>Combinational Logic and Sequential Logic Circuits</a:t>
            </a:r>
            <a:endParaRPr lang="en-IN" sz="6000" dirty="0">
              <a:solidFill>
                <a:schemeClr val="tx1"/>
              </a:solidFill>
            </a:endParaRPr>
          </a:p>
        </p:txBody>
      </p:sp>
    </p:spTree>
    <p:extLst>
      <p:ext uri="{BB962C8B-B14F-4D97-AF65-F5344CB8AC3E}">
        <p14:creationId xmlns:p14="http://schemas.microsoft.com/office/powerpoint/2010/main" val="205757290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777" y="548680"/>
            <a:ext cx="8229600" cy="1143000"/>
          </a:xfrm>
        </p:spPr>
        <p:txBody>
          <a:bodyPr/>
          <a:lstStyle/>
          <a:p>
            <a:r>
              <a:rPr lang="en-IN"/>
              <a:t>4-bit ripple carry adder</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5536" y="2132856"/>
            <a:ext cx="387138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788024" y="2708920"/>
            <a:ext cx="4355976" cy="2277547"/>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	1	0	1</a:t>
            </a:r>
          </a:p>
          <a:p>
            <a:pPr algn="just"/>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1	1	0	0</a:t>
            </a:r>
          </a:p>
          <a:p>
            <a:pPr algn="just"/>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	1	0	0	1</a:t>
            </a:r>
          </a:p>
        </p:txBody>
      </p:sp>
      <p:sp>
        <p:nvSpPr>
          <p:cNvPr id="5" name="TextBox 4"/>
          <p:cNvSpPr txBox="1"/>
          <p:nvPr/>
        </p:nvSpPr>
        <p:spPr>
          <a:xfrm>
            <a:off x="4811929" y="2420888"/>
            <a:ext cx="4032448" cy="6771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solidFill>
                  <a:srgbClr val="FF0000"/>
                </a:solidFill>
              </a:rPr>
              <a:t>1	1	0	0	0</a:t>
            </a:r>
            <a:r>
              <a:rPr lang="en-IN"/>
              <a:t>	</a:t>
            </a:r>
          </a:p>
        </p:txBody>
      </p:sp>
      <p:sp>
        <p:nvSpPr>
          <p:cNvPr id="6" name="Rounded Rectangle 5"/>
          <p:cNvSpPr/>
          <p:nvPr/>
        </p:nvSpPr>
        <p:spPr>
          <a:xfrm>
            <a:off x="4499992" y="2060848"/>
            <a:ext cx="4536504" cy="30963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cxnSp>
        <p:nvCxnSpPr>
          <p:cNvPr id="8" name="Straight Connector 7"/>
          <p:cNvCxnSpPr/>
          <p:nvPr/>
        </p:nvCxnSpPr>
        <p:spPr>
          <a:xfrm>
            <a:off x="4499992" y="4293096"/>
            <a:ext cx="45365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37117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t>4-bit ripple carry adder/Parallel adder</a:t>
            </a: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7584" y="1628800"/>
            <a:ext cx="7416824" cy="330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7866" y="5331896"/>
            <a:ext cx="143582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solidFill>
                  <a:srgbClr val="FF0000"/>
                </a:solidFill>
              </a:rPr>
              <a:t>C3 = Cout</a:t>
            </a:r>
          </a:p>
        </p:txBody>
      </p:sp>
    </p:spTree>
    <p:extLst>
      <p:ext uri="{BB962C8B-B14F-4D97-AF65-F5344CB8AC3E}">
        <p14:creationId xmlns:p14="http://schemas.microsoft.com/office/powerpoint/2010/main" val="6775790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0"/>
            <a:ext cx="8784976" cy="4725144"/>
          </a:xfrm>
        </p:spPr>
        <p:txBody>
          <a:bodyPr>
            <a:noAutofit/>
          </a:bodyPr>
          <a:lstStyle/>
          <a:p>
            <a:pPr marL="0" indent="0" algn="just">
              <a:lnSpc>
                <a:spcPct val="150000"/>
              </a:lnSpc>
              <a:buNone/>
            </a:pPr>
            <a:r>
              <a:rPr lang="en-US" sz="2400"/>
              <a:t>Working of Ripple Carry Adder /Parallel adder</a:t>
            </a:r>
          </a:p>
          <a:p>
            <a:pPr algn="just">
              <a:lnSpc>
                <a:spcPct val="150000"/>
              </a:lnSpc>
            </a:pPr>
            <a:r>
              <a:rPr lang="en-US" sz="2400"/>
              <a:t>Firstly the Full Adder A adds A0 and B0 along with the carry Cin to generate the sum S0 (the first bit of the output sum) and the carry C0 which is connected to the next adder in chain.</a:t>
            </a:r>
          </a:p>
          <a:p>
            <a:pPr algn="just">
              <a:lnSpc>
                <a:spcPct val="150000"/>
              </a:lnSpc>
            </a:pPr>
            <a:r>
              <a:rPr lang="en-US" sz="2400"/>
              <a:t>Next, the Full Adder B uses this carry bit C0 to add with the input bits A1 and B1 to generate the sum S1(the second bit of the output sum) and the carry C1 which is again further connected to the next adder in chain and so on.</a:t>
            </a:r>
          </a:p>
          <a:p>
            <a:pPr algn="just">
              <a:lnSpc>
                <a:spcPct val="150000"/>
              </a:lnSpc>
            </a:pPr>
            <a:r>
              <a:rPr lang="en-US" sz="2400"/>
              <a:t>The process continues till the last Full Adder D uses the carry bit C2 to add with its input A3 and B3 to generate the last bit of the output S3 along with last carry bit C3.</a:t>
            </a:r>
            <a:endParaRPr lang="en-IN" sz="2400"/>
          </a:p>
        </p:txBody>
      </p:sp>
    </p:spTree>
    <p:extLst>
      <p:ext uri="{BB962C8B-B14F-4D97-AF65-F5344CB8AC3E}">
        <p14:creationId xmlns:p14="http://schemas.microsoft.com/office/powerpoint/2010/main" val="394005363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7688A-16C3-48E1-EB2A-553541C422F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32AADD-B9EC-D99F-D798-28967CCE126A}"/>
              </a:ext>
            </a:extLst>
          </p:cNvPr>
          <p:cNvSpPr txBox="1">
            <a:spLocks noGrp="1"/>
          </p:cNvSpPr>
          <p:nvPr>
            <p:ph idx="1"/>
          </p:nvPr>
        </p:nvSpPr>
        <p:spPr>
          <a:xfrm>
            <a:off x="179388" y="0"/>
            <a:ext cx="4272323" cy="4130361"/>
          </a:xfrm>
          <a:prstGeom prst="rect">
            <a:avLst/>
          </a:prstGeom>
          <a:noFill/>
        </p:spPr>
        <p:txBody>
          <a:bodyPr wrap="none" rtlCol="0">
            <a:spAutoFit/>
          </a:bodyPr>
          <a:lstStyle/>
          <a:p>
            <a:pPr marL="0" indent="0">
              <a:buNone/>
            </a:pPr>
            <a:r>
              <a:rPr lang="en-US" dirty="0">
                <a:solidFill>
                  <a:srgbClr val="666666"/>
                </a:solidFill>
                <a:latin typeface="Arial" panose="020B0604020202020204" pitchFamily="34" charset="0"/>
              </a:rPr>
              <a:t>A3 A2 A1 A0 </a:t>
            </a:r>
            <a:r>
              <a:rPr lang="en-US" dirty="0">
                <a:solidFill>
                  <a:srgbClr val="666666"/>
                </a:solidFill>
                <a:latin typeface="Arial" panose="020B0604020202020204" pitchFamily="34" charset="0"/>
                <a:sym typeface="Wingdings" panose="05000000000000000000" pitchFamily="2" charset="2"/>
              </a:rPr>
              <a:t> 0101</a:t>
            </a:r>
            <a:endParaRPr lang="en-US" dirty="0">
              <a:solidFill>
                <a:srgbClr val="666666"/>
              </a:solidFill>
              <a:latin typeface="Arial" panose="020B0604020202020204" pitchFamily="34" charset="0"/>
            </a:endParaRPr>
          </a:p>
          <a:p>
            <a:pPr marL="0" indent="0">
              <a:buNone/>
            </a:pPr>
            <a:r>
              <a:rPr lang="en-US" dirty="0">
                <a:solidFill>
                  <a:srgbClr val="666666"/>
                </a:solidFill>
                <a:latin typeface="Arial" panose="020B0604020202020204" pitchFamily="34" charset="0"/>
              </a:rPr>
              <a:t>B3 B2 B1 B0 </a:t>
            </a:r>
            <a:r>
              <a:rPr lang="en-US" dirty="0">
                <a:solidFill>
                  <a:srgbClr val="666666"/>
                </a:solidFill>
                <a:latin typeface="Arial" panose="020B0604020202020204" pitchFamily="34" charset="0"/>
                <a:sym typeface="Wingdings" panose="05000000000000000000" pitchFamily="2" charset="2"/>
              </a:rPr>
              <a:t> 1010</a:t>
            </a:r>
          </a:p>
          <a:p>
            <a:pPr marL="0" indent="0">
              <a:buNone/>
            </a:pPr>
            <a:r>
              <a:rPr lang="en-US" dirty="0">
                <a:solidFill>
                  <a:srgbClr val="666666"/>
                </a:solidFill>
                <a:latin typeface="Arial" panose="020B0604020202020204" pitchFamily="34" charset="0"/>
                <a:sym typeface="Wingdings" panose="05000000000000000000" pitchFamily="2" charset="2"/>
              </a:rPr>
              <a:t>                        Cin0</a:t>
            </a:r>
          </a:p>
          <a:p>
            <a:pPr marL="0" indent="0">
              <a:buNone/>
            </a:pPr>
            <a:r>
              <a:rPr lang="en-US" dirty="0">
                <a:solidFill>
                  <a:srgbClr val="666666"/>
                </a:solidFill>
                <a:latin typeface="Arial" panose="020B0604020202020204" pitchFamily="34" charset="0"/>
                <a:sym typeface="Wingdings" panose="05000000000000000000" pitchFamily="2" charset="2"/>
              </a:rPr>
              <a:t>------------------------------</a:t>
            </a:r>
          </a:p>
          <a:p>
            <a:pPr marL="0" indent="0">
              <a:buNone/>
            </a:pPr>
            <a:r>
              <a:rPr lang="en-US" dirty="0"/>
              <a:t> </a:t>
            </a:r>
            <a:r>
              <a:rPr lang="en-US" dirty="0">
                <a:solidFill>
                  <a:srgbClr val="666666"/>
                </a:solidFill>
                <a:latin typeface="Arial" panose="020B0604020202020204" pitchFamily="34" charset="0"/>
              </a:rPr>
              <a:t>S3S2S1S0</a:t>
            </a:r>
            <a:r>
              <a:rPr lang="en-US" dirty="0">
                <a:sym typeface="Wingdings" panose="05000000000000000000" pitchFamily="2" charset="2"/>
              </a:rPr>
              <a:t></a:t>
            </a:r>
            <a:r>
              <a:rPr lang="en-US" dirty="0">
                <a:solidFill>
                  <a:srgbClr val="666666"/>
                </a:solidFill>
                <a:latin typeface="Arial" panose="020B0604020202020204" pitchFamily="34" charset="0"/>
                <a:sym typeface="Wingdings" panose="05000000000000000000" pitchFamily="2" charset="2"/>
              </a:rPr>
              <a:t>1111</a:t>
            </a:r>
          </a:p>
          <a:p>
            <a:pPr marL="0" indent="0">
              <a:buNone/>
            </a:pPr>
            <a:r>
              <a:rPr lang="en-US" dirty="0">
                <a:solidFill>
                  <a:srgbClr val="666666"/>
                </a:solidFill>
                <a:latin typeface="Arial" panose="020B0604020202020204" pitchFamily="34" charset="0"/>
                <a:sym typeface="Wingdings" panose="05000000000000000000" pitchFamily="2" charset="2"/>
              </a:rPr>
              <a:t>C30</a:t>
            </a:r>
          </a:p>
          <a:p>
            <a:endParaRPr lang="en-US" dirty="0">
              <a:solidFill>
                <a:srgbClr val="666666"/>
              </a:solidFill>
              <a:latin typeface="Arial" panose="020B0604020202020204" pitchFamily="34" charset="0"/>
            </a:endParaRPr>
          </a:p>
        </p:txBody>
      </p:sp>
    </p:spTree>
    <p:extLst>
      <p:ext uri="{BB962C8B-B14F-4D97-AF65-F5344CB8AC3E}">
        <p14:creationId xmlns:p14="http://schemas.microsoft.com/office/powerpoint/2010/main" val="317454205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D040C-3D20-6ED2-E28F-9F5EEAE475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E68D168-B603-75A3-F071-F84462EBBBFF}"/>
              </a:ext>
            </a:extLst>
          </p:cNvPr>
          <p:cNvSpPr txBox="1"/>
          <p:nvPr/>
        </p:nvSpPr>
        <p:spPr>
          <a:xfrm>
            <a:off x="2339752" y="260648"/>
            <a:ext cx="41044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b="1" dirty="0"/>
              <a:t>Half Subtractor</a:t>
            </a:r>
          </a:p>
        </p:txBody>
      </p:sp>
      <p:sp>
        <p:nvSpPr>
          <p:cNvPr id="5" name="TextBox 4">
            <a:extLst>
              <a:ext uri="{FF2B5EF4-FFF2-40B4-BE49-F238E27FC236}">
                <a16:creationId xmlns:a16="http://schemas.microsoft.com/office/drawing/2014/main" id="{FD495516-2FF6-9EB8-74EF-D5A0A032654F}"/>
              </a:ext>
            </a:extLst>
          </p:cNvPr>
          <p:cNvSpPr txBox="1"/>
          <p:nvPr/>
        </p:nvSpPr>
        <p:spPr>
          <a:xfrm>
            <a:off x="721428" y="1125559"/>
            <a:ext cx="7378964" cy="1754326"/>
          </a:xfrm>
          <a:prstGeom prst="rect">
            <a:avLst/>
          </a:prstGeom>
          <a:noFill/>
        </p:spPr>
        <p:txBody>
          <a:bodyPr wrap="square">
            <a:spAutoFit/>
          </a:bodyPr>
          <a:lstStyle/>
          <a:p>
            <a:pPr algn="just"/>
            <a:r>
              <a:rPr lang="en-US" b="0" i="0" dirty="0">
                <a:solidFill>
                  <a:srgbClr val="273239"/>
                </a:solidFill>
                <a:effectLst/>
                <a:latin typeface="Nunito" panose="020F0502020204030204" pitchFamily="2" charset="0"/>
              </a:rPr>
              <a:t>It produces the difference between the two binary bits at the input and produces two outputs </a:t>
            </a:r>
            <a:r>
              <a:rPr lang="en-US" dirty="0">
                <a:solidFill>
                  <a:srgbClr val="273239"/>
                </a:solidFill>
                <a:latin typeface="Nunito" panose="020F0502020204030204" pitchFamily="2" charset="0"/>
              </a:rPr>
              <a:t>d</a:t>
            </a:r>
            <a:r>
              <a:rPr lang="en-US" b="0" i="0" dirty="0">
                <a:solidFill>
                  <a:srgbClr val="273239"/>
                </a:solidFill>
                <a:effectLst/>
                <a:latin typeface="Nunito" panose="020F0502020204030204" pitchFamily="2" charset="0"/>
              </a:rPr>
              <a:t>ifference  and borrow</a:t>
            </a:r>
            <a:r>
              <a:rPr lang="en-US" dirty="0">
                <a:solidFill>
                  <a:srgbClr val="273239"/>
                </a:solidFill>
                <a:latin typeface="Nunito" panose="020F0502020204030204" pitchFamily="2" charset="0"/>
              </a:rPr>
              <a:t> (</a:t>
            </a:r>
            <a:r>
              <a:rPr lang="en-US" b="0" i="0" dirty="0">
                <a:solidFill>
                  <a:srgbClr val="273239"/>
                </a:solidFill>
                <a:effectLst/>
                <a:latin typeface="Nunito" panose="020F0502020204030204" pitchFamily="2" charset="0"/>
              </a:rPr>
              <a:t> to indicate if a 1 has been borrowed)</a:t>
            </a:r>
          </a:p>
          <a:p>
            <a:pPr algn="just"/>
            <a:endParaRPr lang="en-US" b="0" i="0" dirty="0">
              <a:solidFill>
                <a:srgbClr val="273239"/>
              </a:solidFill>
              <a:effectLst/>
              <a:latin typeface="Nunito" panose="020F0502020204030204" pitchFamily="2" charset="0"/>
            </a:endParaRPr>
          </a:p>
          <a:p>
            <a:pPr algn="just"/>
            <a:r>
              <a:rPr lang="en-US" b="0" i="0" dirty="0">
                <a:solidFill>
                  <a:srgbClr val="273239"/>
                </a:solidFill>
                <a:effectLst/>
                <a:latin typeface="Nunito" panose="020F0502020204030204" pitchFamily="2" charset="0"/>
              </a:rPr>
              <a:t> In the subtraction (A), A is called a </a:t>
            </a:r>
            <a:r>
              <a:rPr lang="en-US" b="1" i="0" dirty="0">
                <a:solidFill>
                  <a:srgbClr val="273239"/>
                </a:solidFill>
                <a:effectLst/>
                <a:latin typeface="Nunito" panose="020F0502020204030204" pitchFamily="2" charset="0"/>
              </a:rPr>
              <a:t>Minuend bit </a:t>
            </a:r>
            <a:r>
              <a:rPr lang="en-US" b="0" i="0" dirty="0">
                <a:solidFill>
                  <a:srgbClr val="273239"/>
                </a:solidFill>
                <a:effectLst/>
                <a:latin typeface="Nunito" panose="020F0502020204030204" pitchFamily="2" charset="0"/>
              </a:rPr>
              <a:t>and B is called a </a:t>
            </a:r>
            <a:r>
              <a:rPr lang="en-US" b="1" i="0" dirty="0">
                <a:solidFill>
                  <a:srgbClr val="273239"/>
                </a:solidFill>
                <a:effectLst/>
                <a:latin typeface="Nunito" panose="020F0502020204030204" pitchFamily="2" charset="0"/>
              </a:rPr>
              <a:t>Subtrahend bit.</a:t>
            </a:r>
            <a:r>
              <a:rPr lang="en-US" b="0" i="0" dirty="0">
                <a:solidFill>
                  <a:srgbClr val="273239"/>
                </a:solidFill>
                <a:effectLst/>
                <a:latin typeface="Nunito" panose="020F0502020204030204" pitchFamily="2" charset="0"/>
              </a:rPr>
              <a:t> </a:t>
            </a:r>
            <a:endParaRPr lang="en-IN" dirty="0"/>
          </a:p>
        </p:txBody>
      </p:sp>
      <p:pic>
        <p:nvPicPr>
          <p:cNvPr id="9" name="Picture 8">
            <a:extLst>
              <a:ext uri="{FF2B5EF4-FFF2-40B4-BE49-F238E27FC236}">
                <a16:creationId xmlns:a16="http://schemas.microsoft.com/office/drawing/2014/main" id="{6553F647-D535-22CB-7D12-9926E1DB9BFA}"/>
              </a:ext>
            </a:extLst>
          </p:cNvPr>
          <p:cNvPicPr>
            <a:picLocks noChangeAspect="1"/>
          </p:cNvPicPr>
          <p:nvPr/>
        </p:nvPicPr>
        <p:blipFill>
          <a:blip r:embed="rId2"/>
          <a:stretch>
            <a:fillRect/>
          </a:stretch>
        </p:blipFill>
        <p:spPr>
          <a:xfrm>
            <a:off x="5038196" y="2879885"/>
            <a:ext cx="2812024" cy="1773251"/>
          </a:xfrm>
          <a:prstGeom prst="rect">
            <a:avLst/>
          </a:prstGeom>
        </p:spPr>
      </p:pic>
      <p:pic>
        <p:nvPicPr>
          <p:cNvPr id="11" name="Picture 10">
            <a:extLst>
              <a:ext uri="{FF2B5EF4-FFF2-40B4-BE49-F238E27FC236}">
                <a16:creationId xmlns:a16="http://schemas.microsoft.com/office/drawing/2014/main" id="{604E6FED-0267-0319-5EAA-47DF7D6793E1}"/>
              </a:ext>
            </a:extLst>
          </p:cNvPr>
          <p:cNvPicPr>
            <a:picLocks noChangeAspect="1"/>
          </p:cNvPicPr>
          <p:nvPr/>
        </p:nvPicPr>
        <p:blipFill>
          <a:blip r:embed="rId3"/>
          <a:stretch>
            <a:fillRect/>
          </a:stretch>
        </p:blipFill>
        <p:spPr>
          <a:xfrm>
            <a:off x="899592" y="3040608"/>
            <a:ext cx="3337849" cy="1612528"/>
          </a:xfrm>
          <a:prstGeom prst="rect">
            <a:avLst/>
          </a:prstGeom>
        </p:spPr>
      </p:pic>
      <p:pic>
        <p:nvPicPr>
          <p:cNvPr id="13" name="Picture 12">
            <a:extLst>
              <a:ext uri="{FF2B5EF4-FFF2-40B4-BE49-F238E27FC236}">
                <a16:creationId xmlns:a16="http://schemas.microsoft.com/office/drawing/2014/main" id="{C14AC8A8-F0B9-367E-CC93-E345290AA120}"/>
              </a:ext>
            </a:extLst>
          </p:cNvPr>
          <p:cNvPicPr>
            <a:picLocks noChangeAspect="1"/>
          </p:cNvPicPr>
          <p:nvPr/>
        </p:nvPicPr>
        <p:blipFill>
          <a:blip r:embed="rId4"/>
          <a:stretch>
            <a:fillRect/>
          </a:stretch>
        </p:blipFill>
        <p:spPr>
          <a:xfrm>
            <a:off x="3635896" y="4947513"/>
            <a:ext cx="3947502" cy="1569856"/>
          </a:xfrm>
          <a:prstGeom prst="rect">
            <a:avLst/>
          </a:prstGeom>
        </p:spPr>
      </p:pic>
      <p:pic>
        <p:nvPicPr>
          <p:cNvPr id="1026" name="Picture 2">
            <a:extLst>
              <a:ext uri="{FF2B5EF4-FFF2-40B4-BE49-F238E27FC236}">
                <a16:creationId xmlns:a16="http://schemas.microsoft.com/office/drawing/2014/main" id="{D86EABD9-BFD4-5EB9-F2AD-95BEA6B66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3586" b="77000"/>
          <a:stretch/>
        </p:blipFill>
        <p:spPr bwMode="auto">
          <a:xfrm>
            <a:off x="0" y="5042476"/>
            <a:ext cx="2483768" cy="15682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CECA8B-11E0-3BFD-776C-B487ED785B98}"/>
              </a:ext>
            </a:extLst>
          </p:cNvPr>
          <p:cNvSpPr txBox="1"/>
          <p:nvPr/>
        </p:nvSpPr>
        <p:spPr>
          <a:xfrm>
            <a:off x="1994928" y="5157192"/>
            <a:ext cx="1352936" cy="369332"/>
          </a:xfrm>
          <a:prstGeom prst="rect">
            <a:avLst/>
          </a:prstGeom>
          <a:noFill/>
        </p:spPr>
        <p:txBody>
          <a:bodyPr wrap="square">
            <a:spAutoFit/>
          </a:bodyPr>
          <a:lstStyle/>
          <a:p>
            <a:r>
              <a:rPr lang="en-IN" b="0" i="0" dirty="0">
                <a:solidFill>
                  <a:srgbClr val="222222"/>
                </a:solidFill>
                <a:effectLst/>
                <a:latin typeface="Roboto" panose="02000000000000000000" pitchFamily="2" charset="0"/>
              </a:rPr>
              <a:t>= A XOR B</a:t>
            </a:r>
            <a:endParaRPr lang="en-IN" dirty="0"/>
          </a:p>
        </p:txBody>
      </p:sp>
    </p:spTree>
    <p:extLst>
      <p:ext uri="{BB962C8B-B14F-4D97-AF65-F5344CB8AC3E}">
        <p14:creationId xmlns:p14="http://schemas.microsoft.com/office/powerpoint/2010/main" val="1024431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904CB-DB6B-6C08-C8E5-5E8EF0C24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350E53-C91B-8D25-D33F-316502DE3288}"/>
              </a:ext>
            </a:extLst>
          </p:cNvPr>
          <p:cNvSpPr>
            <a:spLocks noGrp="1"/>
          </p:cNvSpPr>
          <p:nvPr>
            <p:ph type="title"/>
          </p:nvPr>
        </p:nvSpPr>
        <p:spPr/>
        <p:txBody>
          <a:bodyPr/>
          <a:lstStyle/>
          <a:p>
            <a:r>
              <a:rPr lang="en-IN" dirty="0"/>
              <a:t>Full Subtractor</a:t>
            </a:r>
          </a:p>
        </p:txBody>
      </p:sp>
      <p:sp>
        <p:nvSpPr>
          <p:cNvPr id="3" name="Content Placeholder 2">
            <a:extLst>
              <a:ext uri="{FF2B5EF4-FFF2-40B4-BE49-F238E27FC236}">
                <a16:creationId xmlns:a16="http://schemas.microsoft.com/office/drawing/2014/main" id="{757A9FAF-C32B-20B5-73E1-98EFA8639D49}"/>
              </a:ext>
            </a:extLst>
          </p:cNvPr>
          <p:cNvSpPr>
            <a:spLocks noGrp="1"/>
          </p:cNvSpPr>
          <p:nvPr>
            <p:ph idx="1"/>
          </p:nvPr>
        </p:nvSpPr>
        <p:spPr>
          <a:xfrm>
            <a:off x="457200" y="1196752"/>
            <a:ext cx="8229600" cy="4929411"/>
          </a:xfrm>
        </p:spPr>
        <p:txBody>
          <a:bodyPr>
            <a:normAutofit fontScale="92500" lnSpcReduction="10000"/>
          </a:bodyPr>
          <a:lstStyle/>
          <a:p>
            <a:pPr algn="just"/>
            <a:r>
              <a:rPr lang="en-US" b="0" i="0" dirty="0">
                <a:solidFill>
                  <a:srgbClr val="273239"/>
                </a:solidFill>
                <a:effectLst/>
                <a:latin typeface="Nunito" pitchFamily="2" charset="0"/>
              </a:rPr>
              <a:t>A full subtractor is a </a:t>
            </a:r>
            <a:r>
              <a:rPr lang="en-US" b="1" i="0" dirty="0">
                <a:solidFill>
                  <a:srgbClr val="273239"/>
                </a:solidFill>
                <a:effectLst/>
                <a:latin typeface="Nunito" pitchFamily="2" charset="0"/>
              </a:rPr>
              <a:t>combinational circuit</a:t>
            </a:r>
            <a:r>
              <a:rPr lang="en-US" b="0" i="0" dirty="0">
                <a:solidFill>
                  <a:srgbClr val="273239"/>
                </a:solidFill>
                <a:effectLst/>
                <a:latin typeface="Nunito" pitchFamily="2" charset="0"/>
              </a:rPr>
              <a:t> that performs subtraction of two bits, one is minuend and other is subtrahend, taking into account borrow of the previous adjacent lower minuend bit. This circuit</a:t>
            </a:r>
            <a:r>
              <a:rPr lang="en-US" b="1" i="0" dirty="0">
                <a:solidFill>
                  <a:srgbClr val="273239"/>
                </a:solidFill>
                <a:effectLst/>
                <a:latin typeface="Nunito" pitchFamily="2" charset="0"/>
              </a:rPr>
              <a:t> has three inputs and two outputs</a:t>
            </a:r>
            <a:r>
              <a:rPr lang="en-US" b="0" i="0" dirty="0">
                <a:solidFill>
                  <a:srgbClr val="273239"/>
                </a:solidFill>
                <a:effectLst/>
                <a:latin typeface="Nunito" pitchFamily="2" charset="0"/>
              </a:rPr>
              <a:t>.</a:t>
            </a:r>
          </a:p>
          <a:p>
            <a:pPr algn="just"/>
            <a:r>
              <a:rPr lang="en-US" b="0" i="0" dirty="0">
                <a:solidFill>
                  <a:srgbClr val="273239"/>
                </a:solidFill>
                <a:effectLst/>
                <a:latin typeface="Nunito" pitchFamily="2" charset="0"/>
              </a:rPr>
              <a:t> The three inputs A, B and Bin, denote the minuend, subtrahend, and previous borrow, respectively. The two outputs, D and Bout represent the difference and output borrow, respectively. </a:t>
            </a:r>
            <a:endParaRPr lang="en-IN" dirty="0"/>
          </a:p>
        </p:txBody>
      </p:sp>
    </p:spTree>
    <p:extLst>
      <p:ext uri="{BB962C8B-B14F-4D97-AF65-F5344CB8AC3E}">
        <p14:creationId xmlns:p14="http://schemas.microsoft.com/office/powerpoint/2010/main" val="38939910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A26E5-A838-895D-4017-129E0F33C981}"/>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6BE023-9086-2B29-6A05-F2FF6DA36C61}"/>
              </a:ext>
            </a:extLst>
          </p:cNvPr>
          <p:cNvPicPr>
            <a:picLocks noGrp="1" noChangeAspect="1"/>
          </p:cNvPicPr>
          <p:nvPr>
            <p:ph idx="1"/>
          </p:nvPr>
        </p:nvPicPr>
        <p:blipFill>
          <a:blip r:embed="rId2"/>
          <a:stretch>
            <a:fillRect/>
          </a:stretch>
        </p:blipFill>
        <p:spPr>
          <a:xfrm>
            <a:off x="457200" y="692696"/>
            <a:ext cx="4351397" cy="2674852"/>
          </a:xfrm>
        </p:spPr>
      </p:pic>
      <p:pic>
        <p:nvPicPr>
          <p:cNvPr id="7" name="Picture 6">
            <a:extLst>
              <a:ext uri="{FF2B5EF4-FFF2-40B4-BE49-F238E27FC236}">
                <a16:creationId xmlns:a16="http://schemas.microsoft.com/office/drawing/2014/main" id="{A309CF2A-88AB-CD38-ECE5-C82E6832B6CC}"/>
              </a:ext>
            </a:extLst>
          </p:cNvPr>
          <p:cNvPicPr>
            <a:picLocks noChangeAspect="1"/>
          </p:cNvPicPr>
          <p:nvPr/>
        </p:nvPicPr>
        <p:blipFill>
          <a:blip r:embed="rId3"/>
          <a:stretch>
            <a:fillRect/>
          </a:stretch>
        </p:blipFill>
        <p:spPr>
          <a:xfrm>
            <a:off x="4808597" y="1556792"/>
            <a:ext cx="3985605" cy="4320480"/>
          </a:xfrm>
          <a:prstGeom prst="rect">
            <a:avLst/>
          </a:prstGeom>
        </p:spPr>
      </p:pic>
    </p:spTree>
    <p:extLst>
      <p:ext uri="{BB962C8B-B14F-4D97-AF65-F5344CB8AC3E}">
        <p14:creationId xmlns:p14="http://schemas.microsoft.com/office/powerpoint/2010/main" val="12565924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67CAA-6E09-3356-B37E-A51300D52B7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884C28-23B6-D52E-894D-EB4E9C9B2C16}"/>
                  </a:ext>
                </a:extLst>
              </p:cNvPr>
              <p:cNvSpPr txBox="1"/>
              <p:nvPr/>
            </p:nvSpPr>
            <p:spPr>
              <a:xfrm>
                <a:off x="576444" y="2979803"/>
                <a:ext cx="4572000" cy="1243033"/>
              </a:xfrm>
              <a:prstGeom prst="rect">
                <a:avLst/>
              </a:prstGeom>
              <a:noFill/>
            </p:spPr>
            <p:txBody>
              <a:bodyPr wrap="square">
                <a:spAutoFit/>
              </a:bodyPr>
              <a:lstStyle/>
              <a:p>
                <a:r>
                  <a:rPr lang="en-IN" b="0" dirty="0"/>
                  <a:t>D</a:t>
                </a:r>
                <a14:m>
                  <m:oMath xmlns:m="http://schemas.openxmlformats.org/officeDocument/2006/math">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𝐴</m:t>
                        </m:r>
                      </m:e>
                    </m:acc>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𝐵</m:t>
                        </m:r>
                      </m:e>
                    </m:acc>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𝑖𝑛</m:t>
                        </m:r>
                      </m:sub>
                    </m:sSub>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𝐴</m:t>
                        </m:r>
                      </m:e>
                    </m:acc>
                    <m:r>
                      <a:rPr lang="en-IN" b="0" i="1" smtClean="0">
                        <a:latin typeface="Cambria Math" panose="02040503050406030204" pitchFamily="18" charset="0"/>
                      </a:rPr>
                      <m:t>𝐵</m:t>
                    </m:r>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𝑖𝑛</m:t>
                            </m:r>
                          </m:sub>
                        </m:sSub>
                      </m:e>
                    </m:acc>
                    <m:r>
                      <a:rPr lang="en-IN" b="0" i="1" smtClean="0">
                        <a:latin typeface="Cambria Math" panose="02040503050406030204" pitchFamily="18" charset="0"/>
                      </a:rPr>
                      <m:t>+</m:t>
                    </m:r>
                    <m:r>
                      <a:rPr lang="en-IN" b="0" i="1" smtClean="0">
                        <a:latin typeface="Cambria Math" panose="02040503050406030204" pitchFamily="18" charset="0"/>
                      </a:rPr>
                      <m:t>𝐴</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𝐵</m:t>
                        </m:r>
                      </m:e>
                    </m:acc>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𝑖𝑛</m:t>
                            </m:r>
                          </m:sub>
                        </m:sSub>
                      </m:e>
                    </m:acc>
                    <m:r>
                      <a:rPr lang="en-IN" b="0" i="1" smtClean="0">
                        <a:latin typeface="Cambria Math" panose="02040503050406030204" pitchFamily="18" charset="0"/>
                      </a:rPr>
                      <m:t>+</m:t>
                    </m:r>
                    <m:r>
                      <a:rPr lang="en-IN" b="0" i="1" smtClean="0">
                        <a:latin typeface="Cambria Math" panose="02040503050406030204" pitchFamily="18" charset="0"/>
                      </a:rPr>
                      <m:t>𝐴𝐵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𝑖𝑛</m:t>
                        </m:r>
                      </m:sub>
                    </m:sSub>
                  </m:oMath>
                </a14:m>
                <a:endParaRPr lang="en-IN" dirty="0"/>
              </a:p>
              <a:p>
                <a:r>
                  <a:rPr lang="en-IN" b="0" dirty="0"/>
                  <a:t>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𝑖𝑛</m:t>
                        </m:r>
                      </m:sub>
                    </m:sSub>
                    <m:d>
                      <m:dPr>
                        <m:ctrlPr>
                          <a:rPr lang="en-IN" b="0" i="1" smtClean="0">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𝐴</m:t>
                            </m:r>
                          </m:e>
                        </m:acc>
                        <m:acc>
                          <m:accPr>
                            <m:chr m:val="̅"/>
                            <m:ctrlPr>
                              <a:rPr lang="en-IN" i="1">
                                <a:latin typeface="Cambria Math" panose="02040503050406030204" pitchFamily="18" charset="0"/>
                              </a:rPr>
                            </m:ctrlPr>
                          </m:accPr>
                          <m:e>
                            <m:r>
                              <a:rPr lang="en-IN" i="1">
                                <a:latin typeface="Cambria Math" panose="02040503050406030204" pitchFamily="18" charset="0"/>
                              </a:rPr>
                              <m:t>𝐵</m:t>
                            </m:r>
                          </m:e>
                        </m:acc>
                        <m:r>
                          <a:rPr lang="en-IN" b="0" i="1" smtClean="0">
                            <a:latin typeface="Cambria Math" panose="02040503050406030204" pitchFamily="18" charset="0"/>
                          </a:rPr>
                          <m:t>+</m:t>
                        </m:r>
                        <m:r>
                          <a:rPr lang="en-IN" i="1">
                            <a:latin typeface="Cambria Math" panose="02040503050406030204" pitchFamily="18" charset="0"/>
                          </a:rPr>
                          <m:t>𝐴𝐵</m:t>
                        </m:r>
                      </m:e>
                    </m:d>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𝑖𝑛</m:t>
                            </m:r>
                          </m:sub>
                        </m:sSub>
                      </m:e>
                    </m:acc>
                    <m:d>
                      <m:dPr>
                        <m:ctrlPr>
                          <a:rPr lang="en-IN" b="0" i="1" smtClean="0">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𝐴</m:t>
                            </m:r>
                          </m:e>
                        </m:acc>
                        <m:r>
                          <a:rPr lang="en-IN" i="1">
                            <a:latin typeface="Cambria Math" panose="02040503050406030204" pitchFamily="18" charset="0"/>
                          </a:rPr>
                          <m:t>𝐵</m:t>
                        </m:r>
                        <m:r>
                          <a:rPr lang="en-IN" i="1">
                            <a:latin typeface="Cambria Math" panose="02040503050406030204" pitchFamily="18" charset="0"/>
                          </a:rPr>
                          <m:t>+</m:t>
                        </m:r>
                        <m:r>
                          <a:rPr lang="en-IN" i="1">
                            <a:latin typeface="Cambria Math" panose="02040503050406030204" pitchFamily="18" charset="0"/>
                          </a:rPr>
                          <m:t>𝐴</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𝐵</m:t>
                            </m:r>
                          </m:e>
                        </m:acc>
                      </m:e>
                    </m:d>
                  </m:oMath>
                </a14:m>
                <a:endParaRPr lang="en-IN" b="0" dirty="0"/>
              </a:p>
              <a:p>
                <a:r>
                  <a:rPr lang="en-IN" dirty="0"/>
                  <a:t> </a:t>
                </a:r>
                <a14:m>
                  <m:oMath xmlns:m="http://schemas.openxmlformats.org/officeDocument/2006/math">
                    <m:r>
                      <a:rPr lang="en-IN" b="0" i="0" smtClean="0">
                        <a:latin typeface="Cambria Math" panose="02040503050406030204" pitchFamily="18" charset="0"/>
                      </a:rPr>
                      <m:t>            =</m:t>
                    </m:r>
                    <m:sSub>
                      <m:sSubPr>
                        <m:ctrlPr>
                          <a:rPr lang="en-IN" i="1">
                            <a:latin typeface="Cambria Math" panose="02040503050406030204" pitchFamily="18" charset="0"/>
                          </a:rPr>
                        </m:ctrlPr>
                      </m:sSubPr>
                      <m:e>
                        <m:r>
                          <a:rPr lang="en-IN" b="0" i="1" smtClean="0">
                            <a:latin typeface="Cambria Math" panose="02040503050406030204" pitchFamily="18" charset="0"/>
                          </a:rPr>
                          <m:t>𝐵</m:t>
                        </m:r>
                      </m:e>
                      <m:sub>
                        <m:r>
                          <a:rPr lang="en-IN" i="1">
                            <a:latin typeface="Cambria Math" panose="02040503050406030204" pitchFamily="18" charset="0"/>
                          </a:rPr>
                          <m:t>𝑖𝑛</m:t>
                        </m:r>
                      </m:sub>
                    </m:sSub>
                    <m:acc>
                      <m:accPr>
                        <m:chr m:val="̅"/>
                        <m:ctrlPr>
                          <a:rPr lang="en-IN" b="0" i="1" smtClean="0">
                            <a:latin typeface="Cambria Math" panose="02040503050406030204" pitchFamily="18" charset="0"/>
                          </a:rPr>
                        </m:ctrlPr>
                      </m:accPr>
                      <m:e>
                        <m:d>
                          <m:dPr>
                            <m:ctrlPr>
                              <a:rPr lang="en-IN" i="1">
                                <a:latin typeface="Cambria Math" panose="02040503050406030204" pitchFamily="18" charset="0"/>
                              </a:rPr>
                            </m:ctrlPr>
                          </m:dPr>
                          <m:e>
                            <m:r>
                              <a:rPr lang="en-IN" i="1">
                                <a:latin typeface="Cambria Math" panose="02040503050406030204" pitchFamily="18" charset="0"/>
                              </a:rPr>
                              <m:t>𝐴</m:t>
                            </m:r>
                            <m:r>
                              <a:rPr lang="en-IN" i="1">
                                <a:latin typeface="Cambria Math" panose="02040503050406030204" pitchFamily="18" charset="0"/>
                                <a:sym typeface="Symbol" panose="05050102010706020507" pitchFamily="18" charset="2"/>
                              </a:rPr>
                              <m:t></m:t>
                            </m:r>
                            <m:r>
                              <a:rPr lang="en-IN" i="1">
                                <a:latin typeface="Cambria Math" panose="02040503050406030204" pitchFamily="18" charset="0"/>
                                <a:sym typeface="Symbol" panose="05050102010706020507" pitchFamily="18" charset="2"/>
                              </a:rPr>
                              <m:t>𝐵</m:t>
                            </m:r>
                          </m:e>
                        </m:d>
                      </m:e>
                    </m:acc>
                    <m:r>
                      <a:rPr lang="en-IN" b="0" i="1" smtClean="0">
                        <a:latin typeface="Cambria Math" panose="02040503050406030204" pitchFamily="18" charset="0"/>
                      </a:rPr>
                      <m:t>+</m:t>
                    </m:r>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IN" b="0" i="1" smtClean="0">
                                <a:latin typeface="Cambria Math" panose="02040503050406030204" pitchFamily="18" charset="0"/>
                              </a:rPr>
                              <m:t>𝐵</m:t>
                            </m:r>
                          </m:e>
                          <m:sub>
                            <m:r>
                              <a:rPr lang="en-IN" i="1">
                                <a:latin typeface="Cambria Math" panose="02040503050406030204" pitchFamily="18" charset="0"/>
                              </a:rPr>
                              <m:t>𝑖𝑛</m:t>
                            </m:r>
                          </m:sub>
                        </m:sSub>
                      </m:e>
                    </m:acc>
                    <m:d>
                      <m:dPr>
                        <m:ctrlPr>
                          <a:rPr lang="en-IN" i="1">
                            <a:latin typeface="Cambria Math" panose="02040503050406030204" pitchFamily="18" charset="0"/>
                          </a:rPr>
                        </m:ctrlPr>
                      </m:dPr>
                      <m:e>
                        <m:r>
                          <a:rPr lang="en-IN" i="1">
                            <a:latin typeface="Cambria Math" panose="02040503050406030204" pitchFamily="18" charset="0"/>
                          </a:rPr>
                          <m:t>𝐴</m:t>
                        </m:r>
                        <m:r>
                          <a:rPr lang="en-IN" i="1">
                            <a:latin typeface="Cambria Math" panose="02040503050406030204" pitchFamily="18" charset="0"/>
                            <a:sym typeface="Symbol" panose="05050102010706020507" pitchFamily="18" charset="2"/>
                          </a:rPr>
                          <m:t></m:t>
                        </m:r>
                        <m:r>
                          <a:rPr lang="en-IN" i="1">
                            <a:latin typeface="Cambria Math" panose="02040503050406030204" pitchFamily="18" charset="0"/>
                            <a:sym typeface="Symbol" panose="05050102010706020507" pitchFamily="18" charset="2"/>
                          </a:rPr>
                          <m:t>𝐵</m:t>
                        </m:r>
                      </m:e>
                    </m:d>
                  </m:oMath>
                </a14:m>
                <a:endParaRPr lang="en-IN" b="0" dirty="0"/>
              </a:p>
              <a:p>
                <a:r>
                  <a:rPr lang="en-IN" dirty="0"/>
                  <a:t>             = </a:t>
                </a:r>
                <a14:m>
                  <m:oMath xmlns:m="http://schemas.openxmlformats.org/officeDocument/2006/math">
                    <m:d>
                      <m:dPr>
                        <m:ctrlPr>
                          <a:rPr lang="en-IN" i="1" smtClean="0">
                            <a:latin typeface="Cambria Math" panose="02040503050406030204" pitchFamily="18" charset="0"/>
                          </a:rPr>
                        </m:ctrlPr>
                      </m:dPr>
                      <m:e>
                        <m:r>
                          <a:rPr lang="en-IN" i="1">
                            <a:latin typeface="Cambria Math" panose="02040503050406030204" pitchFamily="18" charset="0"/>
                          </a:rPr>
                          <m:t>𝐴</m:t>
                        </m:r>
                        <m:r>
                          <a:rPr lang="en-IN" i="1">
                            <a:latin typeface="Cambria Math" panose="02040503050406030204" pitchFamily="18" charset="0"/>
                            <a:sym typeface="Symbol" panose="05050102010706020507" pitchFamily="18" charset="2"/>
                          </a:rPr>
                          <m:t></m:t>
                        </m:r>
                        <m:r>
                          <a:rPr lang="en-IN" i="1">
                            <a:latin typeface="Cambria Math" panose="02040503050406030204" pitchFamily="18" charset="0"/>
                            <a:sym typeface="Symbol" panose="05050102010706020507" pitchFamily="18" charset="2"/>
                          </a:rPr>
                          <m:t>𝐵</m:t>
                        </m:r>
                        <m:r>
                          <a:rPr lang="en-IN" b="0" i="1" smtClean="0">
                            <a:latin typeface="Cambria Math" panose="02040503050406030204" pitchFamily="18" charset="0"/>
                            <a:sym typeface="Symbol" panose="05050102010706020507" pitchFamily="18" charset="2"/>
                          </a:rPr>
                          <m:t> </m:t>
                        </m:r>
                        <m:sSub>
                          <m:sSubPr>
                            <m:ctrlPr>
                              <a:rPr lang="en-IN" i="1">
                                <a:latin typeface="Cambria Math" panose="02040503050406030204" pitchFamily="18" charset="0"/>
                              </a:rPr>
                            </m:ctrlPr>
                          </m:sSubPr>
                          <m:e>
                            <m:r>
                              <a:rPr lang="en-IN" b="0" i="1" smtClean="0">
                                <a:latin typeface="Cambria Math" panose="02040503050406030204" pitchFamily="18" charset="0"/>
                              </a:rPr>
                              <m:t>𝐵</m:t>
                            </m:r>
                          </m:e>
                          <m:sub>
                            <m:r>
                              <a:rPr lang="en-IN" i="1">
                                <a:latin typeface="Cambria Math" panose="02040503050406030204" pitchFamily="18" charset="0"/>
                              </a:rPr>
                              <m:t>𝑖𝑛</m:t>
                            </m:r>
                          </m:sub>
                        </m:sSub>
                      </m:e>
                    </m:d>
                  </m:oMath>
                </a14:m>
                <a:endParaRPr lang="en-IN" dirty="0"/>
              </a:p>
            </p:txBody>
          </p:sp>
        </mc:Choice>
        <mc:Fallback xmlns="">
          <p:sp>
            <p:nvSpPr>
              <p:cNvPr id="9" name="TextBox 8">
                <a:extLst>
                  <a:ext uri="{FF2B5EF4-FFF2-40B4-BE49-F238E27FC236}">
                    <a16:creationId xmlns:a16="http://schemas.microsoft.com/office/drawing/2014/main" id="{4A1C2BBF-9F93-EB5B-6912-00B84113438B}"/>
                  </a:ext>
                </a:extLst>
              </p:cNvPr>
              <p:cNvSpPr txBox="1">
                <a:spLocks noRot="1" noChangeAspect="1" noMove="1" noResize="1" noEditPoints="1" noAdjustHandles="1" noChangeArrowheads="1" noChangeShapeType="1" noTextEdit="1"/>
              </p:cNvSpPr>
              <p:nvPr/>
            </p:nvSpPr>
            <p:spPr>
              <a:xfrm>
                <a:off x="576444" y="2979803"/>
                <a:ext cx="4572000" cy="1243033"/>
              </a:xfrm>
              <a:prstGeom prst="rect">
                <a:avLst/>
              </a:prstGeom>
              <a:blipFill>
                <a:blip r:embed="rId2"/>
                <a:stretch>
                  <a:fillRect l="-1200" t="-2451" b="-49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8F01A001-E5EE-3DDA-95C7-A5B540FB4F7F}"/>
                  </a:ext>
                </a:extLst>
              </p:cNvPr>
              <p:cNvSpPr>
                <a:spLocks noGrp="1"/>
              </p:cNvSpPr>
              <p:nvPr>
                <p:ph idx="1"/>
              </p:nvPr>
            </p:nvSpPr>
            <p:spPr>
              <a:xfrm>
                <a:off x="5148064" y="2838966"/>
                <a:ext cx="3240360" cy="3589859"/>
              </a:xfrm>
            </p:spPr>
            <p:txBody>
              <a:bodyPr>
                <a:normAutofit/>
              </a:bodyPr>
              <a:lstStyle/>
              <a:p>
                <a:pPr marL="0" indent="0">
                  <a:buNone/>
                </a:pPr>
                <a:r>
                  <a:rPr lang="en-IN" sz="1800" dirty="0">
                    <a:latin typeface="+mj-lt"/>
                  </a:rPr>
                  <a:t>Bout =</a:t>
                </a:r>
                <a:r>
                  <a:rPr lang="en-IN" sz="1800" b="0" dirty="0">
                    <a:latin typeface="+mj-lt"/>
                  </a:rPr>
                  <a:t> </a:t>
                </a:r>
                <a14:m>
                  <m:oMath xmlns:m="http://schemas.openxmlformats.org/officeDocument/2006/math">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𝐴</m:t>
                        </m:r>
                      </m:e>
                    </m:acc>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𝐵</m:t>
                        </m:r>
                      </m:e>
                      <m:sub>
                        <m:r>
                          <a:rPr lang="en-IN" sz="1800" b="0" i="1" smtClean="0">
                            <a:latin typeface="Cambria Math" panose="02040503050406030204" pitchFamily="18" charset="0"/>
                          </a:rPr>
                          <m:t>𝑖𝑛</m:t>
                        </m:r>
                      </m:sub>
                    </m:sSub>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𝐴</m:t>
                        </m:r>
                      </m:e>
                    </m:acc>
                    <m:r>
                      <a:rPr lang="en-IN" sz="1800" b="0" i="1" smtClean="0">
                        <a:latin typeface="Cambria Math" panose="02040503050406030204" pitchFamily="18" charset="0"/>
                      </a:rPr>
                      <m:t>𝐵</m:t>
                    </m:r>
                    <m:r>
                      <a:rPr lang="en-IN" sz="1800" b="0" i="1" smtClean="0">
                        <a:latin typeface="Cambria Math" panose="02040503050406030204" pitchFamily="18" charset="0"/>
                      </a:rPr>
                      <m:t>+</m:t>
                    </m:r>
                    <m:r>
                      <a:rPr lang="en-IN" sz="1800" b="0" i="1" smtClean="0">
                        <a:latin typeface="Cambria Math" panose="02040503050406030204" pitchFamily="18" charset="0"/>
                      </a:rPr>
                      <m:t>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𝐵</m:t>
                        </m:r>
                      </m:e>
                      <m:sub>
                        <m:r>
                          <a:rPr lang="en-IN" sz="1800" b="0" i="1" smtClean="0">
                            <a:latin typeface="Cambria Math" panose="02040503050406030204" pitchFamily="18" charset="0"/>
                          </a:rPr>
                          <m:t>𝑖𝑛</m:t>
                        </m:r>
                      </m:sub>
                    </m:sSub>
                  </m:oMath>
                </a14:m>
                <a:r>
                  <a:rPr lang="en-IN" sz="1800" dirty="0">
                    <a:latin typeface="+mj-lt"/>
                  </a:rPr>
                  <a:t> </a:t>
                </a:r>
              </a:p>
            </p:txBody>
          </p:sp>
        </mc:Choice>
        <mc:Fallback xmlns="">
          <p:sp>
            <p:nvSpPr>
              <p:cNvPr id="11" name="Content Placeholder 10">
                <a:extLst>
                  <a:ext uri="{FF2B5EF4-FFF2-40B4-BE49-F238E27FC236}">
                    <a16:creationId xmlns:a16="http://schemas.microsoft.com/office/drawing/2014/main" id="{ADE46205-3607-9EF7-D4F2-D1681D2BBDE8}"/>
                  </a:ext>
                </a:extLst>
              </p:cNvPr>
              <p:cNvSpPr>
                <a:spLocks noGrp="1" noRot="1" noChangeAspect="1" noMove="1" noResize="1" noEditPoints="1" noAdjustHandles="1" noChangeArrowheads="1" noChangeShapeType="1" noTextEdit="1"/>
              </p:cNvSpPr>
              <p:nvPr>
                <p:ph idx="1"/>
              </p:nvPr>
            </p:nvSpPr>
            <p:spPr>
              <a:xfrm>
                <a:off x="5148064" y="2838966"/>
                <a:ext cx="3240360" cy="3589859"/>
              </a:xfrm>
              <a:blipFill>
                <a:blip r:embed="rId3"/>
                <a:stretch>
                  <a:fillRect l="-1504" t="-849"/>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E9EF84F7-8DF0-99FD-7854-69052EAD81AF}"/>
              </a:ext>
            </a:extLst>
          </p:cNvPr>
          <p:cNvPicPr>
            <a:picLocks noChangeAspect="1"/>
          </p:cNvPicPr>
          <p:nvPr/>
        </p:nvPicPr>
        <p:blipFill>
          <a:blip r:embed="rId4"/>
          <a:stretch>
            <a:fillRect/>
          </a:stretch>
        </p:blipFill>
        <p:spPr>
          <a:xfrm>
            <a:off x="576444" y="331769"/>
            <a:ext cx="3840813" cy="2507197"/>
          </a:xfrm>
          <a:prstGeom prst="rect">
            <a:avLst/>
          </a:prstGeom>
        </p:spPr>
      </p:pic>
      <p:pic>
        <p:nvPicPr>
          <p:cNvPr id="15" name="Picture 14">
            <a:extLst>
              <a:ext uri="{FF2B5EF4-FFF2-40B4-BE49-F238E27FC236}">
                <a16:creationId xmlns:a16="http://schemas.microsoft.com/office/drawing/2014/main" id="{D30EEFF2-131E-9C47-E2E7-CC1BB3FCBA03}"/>
              </a:ext>
            </a:extLst>
          </p:cNvPr>
          <p:cNvPicPr>
            <a:picLocks noChangeAspect="1"/>
          </p:cNvPicPr>
          <p:nvPr/>
        </p:nvPicPr>
        <p:blipFill>
          <a:blip r:embed="rId5"/>
          <a:stretch>
            <a:fillRect/>
          </a:stretch>
        </p:blipFill>
        <p:spPr>
          <a:xfrm>
            <a:off x="4455367" y="460833"/>
            <a:ext cx="3715471" cy="2278733"/>
          </a:xfrm>
          <a:prstGeom prst="rect">
            <a:avLst/>
          </a:prstGeom>
        </p:spPr>
      </p:pic>
      <p:sp>
        <p:nvSpPr>
          <p:cNvPr id="16" name="TextBox 15">
            <a:extLst>
              <a:ext uri="{FF2B5EF4-FFF2-40B4-BE49-F238E27FC236}">
                <a16:creationId xmlns:a16="http://schemas.microsoft.com/office/drawing/2014/main" id="{7F299200-D2B3-9E41-A699-0050809BC312}"/>
              </a:ext>
            </a:extLst>
          </p:cNvPr>
          <p:cNvSpPr txBox="1"/>
          <p:nvPr/>
        </p:nvSpPr>
        <p:spPr>
          <a:xfrm>
            <a:off x="899592" y="188640"/>
            <a:ext cx="327334" cy="369332"/>
          </a:xfrm>
          <a:prstGeom prst="rect">
            <a:avLst/>
          </a:prstGeom>
          <a:noFill/>
        </p:spPr>
        <p:txBody>
          <a:bodyPr wrap="none" rtlCol="0">
            <a:spAutoFit/>
          </a:bodyPr>
          <a:lstStyle/>
          <a:p>
            <a:r>
              <a:rPr lang="en-IN" dirty="0"/>
              <a:t>D</a:t>
            </a:r>
          </a:p>
        </p:txBody>
      </p:sp>
      <p:sp>
        <p:nvSpPr>
          <p:cNvPr id="17" name="TextBox 16">
            <a:extLst>
              <a:ext uri="{FF2B5EF4-FFF2-40B4-BE49-F238E27FC236}">
                <a16:creationId xmlns:a16="http://schemas.microsoft.com/office/drawing/2014/main" id="{47FB4E0D-1CC2-539A-182A-9D07B7C41A4C}"/>
              </a:ext>
            </a:extLst>
          </p:cNvPr>
          <p:cNvSpPr txBox="1"/>
          <p:nvPr/>
        </p:nvSpPr>
        <p:spPr>
          <a:xfrm>
            <a:off x="5580112" y="188640"/>
            <a:ext cx="630301" cy="369332"/>
          </a:xfrm>
          <a:prstGeom prst="rect">
            <a:avLst/>
          </a:prstGeom>
          <a:noFill/>
        </p:spPr>
        <p:txBody>
          <a:bodyPr wrap="none" rtlCol="0">
            <a:spAutoFit/>
          </a:bodyPr>
          <a:lstStyle/>
          <a:p>
            <a:r>
              <a:rPr lang="en-IN" dirty="0"/>
              <a:t>Bout</a:t>
            </a:r>
          </a:p>
        </p:txBody>
      </p:sp>
    </p:spTree>
    <p:extLst>
      <p:ext uri="{BB962C8B-B14F-4D97-AF65-F5344CB8AC3E}">
        <p14:creationId xmlns:p14="http://schemas.microsoft.com/office/powerpoint/2010/main" val="1425442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1000"/>
                                        <p:tgtEl>
                                          <p:spTgt spid="11">
                                            <p:txEl>
                                              <p:pRg st="0" end="0"/>
                                            </p:txEl>
                                          </p:spTgt>
                                        </p:tgtEl>
                                      </p:cBhvr>
                                    </p:animEffect>
                                    <p:anim calcmode="lin" valueType="num">
                                      <p:cBhvr>
                                        <p:cTn id="3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42F57-C69C-96FD-EEA3-9E048956310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FD5E3EB-ADCB-0F1E-04ED-4CF6F6B15957}"/>
              </a:ext>
            </a:extLst>
          </p:cNvPr>
          <p:cNvPicPr>
            <a:picLocks noChangeAspect="1"/>
          </p:cNvPicPr>
          <p:nvPr/>
        </p:nvPicPr>
        <p:blipFill>
          <a:blip r:embed="rId2"/>
          <a:stretch>
            <a:fillRect/>
          </a:stretch>
        </p:blipFill>
        <p:spPr>
          <a:xfrm>
            <a:off x="102482" y="12286"/>
            <a:ext cx="8939035" cy="6629975"/>
          </a:xfrm>
          <a:prstGeom prst="rect">
            <a:avLst/>
          </a:prstGeom>
        </p:spPr>
      </p:pic>
    </p:spTree>
    <p:extLst>
      <p:ext uri="{BB962C8B-B14F-4D97-AF65-F5344CB8AC3E}">
        <p14:creationId xmlns:p14="http://schemas.microsoft.com/office/powerpoint/2010/main" val="21724845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Parallel Subtractor</a:t>
            </a:r>
          </a:p>
        </p:txBody>
      </p:sp>
      <p:pic>
        <p:nvPicPr>
          <p:cNvPr id="5122" name="Picture 2" descr="C:\Users\salian\Downloads\DSD Pics unit 2_6\DSD Pics unit 2_6\DSD Pics unit 2_21.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7544" y="1772816"/>
            <a:ext cx="8352928" cy="393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99379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442200" y="6554840"/>
            <a:ext cx="1536700" cy="338554"/>
          </a:xfrm>
          <a:prstGeom prst="rect">
            <a:avLst/>
          </a:prstGeom>
          <a:noFill/>
        </p:spPr>
        <p:txBody>
          <a:bodyPr wrap="square" rtlCol="0">
            <a:spAutoFit/>
          </a:bodyPr>
          <a:lstStyle/>
          <a:p>
            <a:pPr algn="r"/>
            <a:fld id="{C71EB0D1-E2CE-4BBA-8A3F-DA4DAB9BCC00}" type="slidenum">
              <a:rPr lang="en-IN" sz="1600" b="1" smtClean="0">
                <a:solidFill>
                  <a:srgbClr val="002060"/>
                </a:solidFill>
                <a:latin typeface="Trebuchet MS" pitchFamily="34" charset="0"/>
                <a:cs typeface="Arial" pitchFamily="34" charset="0"/>
              </a:rPr>
              <a:pPr algn="r"/>
              <a:t>3</a:t>
            </a:fld>
            <a:endParaRPr lang="en-IN" sz="1600" b="1" dirty="0">
              <a:solidFill>
                <a:srgbClr val="002060"/>
              </a:solidFill>
              <a:latin typeface="Trebuchet MS" pitchFamily="34" charset="0"/>
              <a:cs typeface="Arial" pitchFamily="34" charset="0"/>
            </a:endParaRPr>
          </a:p>
        </p:txBody>
      </p:sp>
      <p:sp>
        <p:nvSpPr>
          <p:cNvPr id="9" name="Rounded Rectangle 8"/>
          <p:cNvSpPr/>
          <p:nvPr/>
        </p:nvSpPr>
        <p:spPr>
          <a:xfrm>
            <a:off x="621903" y="647126"/>
            <a:ext cx="8092485" cy="54706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t>UNIT – II</a:t>
            </a:r>
          </a:p>
          <a:p>
            <a:pPr algn="ctr"/>
            <a:endParaRPr lang="en-US" sz="2000" b="1" dirty="0"/>
          </a:p>
          <a:p>
            <a:pPr algn="just"/>
            <a:r>
              <a:rPr lang="en-US" sz="2000" b="1" dirty="0"/>
              <a:t>Combinational Logic and Sequential Logic Circuits: </a:t>
            </a:r>
            <a:r>
              <a:rPr lang="en-IN" sz="2000" dirty="0"/>
              <a:t>Introduction to Combinational Logic Circuits, Half/Full Adders/Subtractors, Parallel Adders/Subtractors, Binary Comparators, Decoders, Encoders, Multiplexers. Basic Bistable Element, SR Flip-Flop, D Flip Flop, JK Flip Flop, T Flip Flop, Master Slave JK Flip Flop, Characteristic Equations, Conversion of Flip Flops.</a:t>
            </a:r>
            <a:r>
              <a:rPr lang="en-US" sz="2000" dirty="0"/>
              <a:t>    </a:t>
            </a:r>
          </a:p>
          <a:p>
            <a:pPr algn="r"/>
            <a:r>
              <a:rPr lang="en-US" sz="2000" dirty="0"/>
              <a:t> </a:t>
            </a:r>
            <a:r>
              <a:rPr lang="en-US" sz="2000" b="1" dirty="0"/>
              <a:t>10Hrs</a:t>
            </a:r>
            <a:endParaRPr lang="en-US" sz="2000" dirty="0"/>
          </a:p>
        </p:txBody>
      </p:sp>
      <p:pic>
        <p:nvPicPr>
          <p:cNvPr id="3" name="Picture 2">
            <a:extLst>
              <a:ext uri="{FF2B5EF4-FFF2-40B4-BE49-F238E27FC236}">
                <a16:creationId xmlns:a16="http://schemas.microsoft.com/office/drawing/2014/main" id="{7B7B8DD1-0134-ED1E-8EA8-026BB018114C}"/>
              </a:ext>
            </a:extLst>
          </p:cNvPr>
          <p:cNvPicPr>
            <a:picLocks noChangeAspect="1"/>
          </p:cNvPicPr>
          <p:nvPr/>
        </p:nvPicPr>
        <p:blipFill>
          <a:blip r:embed="rId2"/>
          <a:stretch>
            <a:fillRect/>
          </a:stretch>
        </p:blipFill>
        <p:spPr>
          <a:xfrm>
            <a:off x="7871012" y="19592"/>
            <a:ext cx="1192268" cy="47512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260648"/>
            <a:ext cx="8928992" cy="4525963"/>
          </a:xfrm>
        </p:spPr>
        <p:txBody>
          <a:bodyPr>
            <a:noAutofit/>
          </a:bodyPr>
          <a:lstStyle/>
          <a:p>
            <a:pPr marL="0" indent="0">
              <a:lnSpc>
                <a:spcPct val="150000"/>
              </a:lnSpc>
              <a:buNone/>
            </a:pPr>
            <a:r>
              <a:rPr lang="en-US" sz="2400"/>
              <a:t>Working of Parallel Subtractor </a:t>
            </a:r>
          </a:p>
          <a:p>
            <a:pPr>
              <a:lnSpc>
                <a:spcPct val="150000"/>
              </a:lnSpc>
            </a:pPr>
            <a:r>
              <a:rPr lang="en-US" sz="2400"/>
              <a:t>The parallel binary subtractor is formed by combination of all full adders with subtrahend complement input.</a:t>
            </a:r>
          </a:p>
          <a:p>
            <a:pPr>
              <a:lnSpc>
                <a:spcPct val="150000"/>
              </a:lnSpc>
            </a:pPr>
            <a:r>
              <a:rPr lang="en-US" sz="2400"/>
              <a:t>This operation considers that the addition of minuend along with the 2’s complement of the subtrahend is equal to their subtraction.</a:t>
            </a:r>
          </a:p>
          <a:p>
            <a:pPr>
              <a:lnSpc>
                <a:spcPct val="150000"/>
              </a:lnSpc>
            </a:pPr>
            <a:r>
              <a:rPr lang="en-US" sz="2400"/>
              <a:t>Firstly the 1’s complement of B is obtained by the NOT gate and 1 can be added through the carry to find out the 2’s complement of B. This is further added to A to carry out the arithmetic subtraction.</a:t>
            </a:r>
          </a:p>
          <a:p>
            <a:pPr>
              <a:lnSpc>
                <a:spcPct val="150000"/>
              </a:lnSpc>
            </a:pPr>
            <a:r>
              <a:rPr lang="en-US" sz="2400"/>
              <a:t>The process continues till the last full adder uses the carry bit to add with its input A and 2’s complement of B to generate the last bit of the output S3 along last carry bit C</a:t>
            </a:r>
            <a:r>
              <a:rPr lang="en-US" sz="2400" baseline="-25000"/>
              <a:t>4</a:t>
            </a:r>
            <a:r>
              <a:rPr lang="en-US" sz="2400"/>
              <a:t>.</a:t>
            </a:r>
            <a:endParaRPr lang="en-IN" sz="2400"/>
          </a:p>
        </p:txBody>
      </p:sp>
    </p:spTree>
    <p:extLst>
      <p:ext uri="{BB962C8B-B14F-4D97-AF65-F5344CB8AC3E}">
        <p14:creationId xmlns:p14="http://schemas.microsoft.com/office/powerpoint/2010/main" val="276369262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548680"/>
            <a:ext cx="8496944" cy="5184576"/>
          </a:xfrm>
        </p:spPr>
        <p:txBody>
          <a:bodyPr>
            <a:normAutofit fontScale="92500" lnSpcReduction="10000"/>
          </a:bodyPr>
          <a:lstStyle/>
          <a:p>
            <a:pPr marL="0" indent="0">
              <a:lnSpc>
                <a:spcPct val="150000"/>
              </a:lnSpc>
              <a:buNone/>
            </a:pPr>
            <a:r>
              <a:rPr lang="en-IN"/>
              <a:t>For Subtraction</a:t>
            </a:r>
          </a:p>
          <a:p>
            <a:pPr marL="0" indent="0">
              <a:lnSpc>
                <a:spcPct val="150000"/>
              </a:lnSpc>
              <a:buNone/>
            </a:pPr>
            <a:r>
              <a:rPr lang="en-IN"/>
              <a:t>For a&gt;b, a=b</a:t>
            </a:r>
          </a:p>
          <a:p>
            <a:pPr>
              <a:lnSpc>
                <a:spcPct val="150000"/>
              </a:lnSpc>
            </a:pPr>
            <a:r>
              <a:rPr lang="en-IN"/>
              <a:t>If a carry is generated (C4=1) , then ignore the carry and result will be the difference between a and b.</a:t>
            </a:r>
          </a:p>
          <a:p>
            <a:pPr marL="0" indent="0">
              <a:lnSpc>
                <a:spcPct val="150000"/>
              </a:lnSpc>
              <a:buNone/>
            </a:pPr>
            <a:r>
              <a:rPr lang="en-IN"/>
              <a:t>For a&lt;b</a:t>
            </a:r>
          </a:p>
          <a:p>
            <a:pPr>
              <a:lnSpc>
                <a:spcPct val="150000"/>
              </a:lnSpc>
            </a:pPr>
            <a:r>
              <a:rPr lang="en-IN"/>
              <a:t>If no carry (C4=0), then the difference is 2’s compliment of the result with negative sign</a:t>
            </a:r>
          </a:p>
        </p:txBody>
      </p:sp>
    </p:spTree>
    <p:extLst>
      <p:ext uri="{BB962C8B-B14F-4D97-AF65-F5344CB8AC3E}">
        <p14:creationId xmlns:p14="http://schemas.microsoft.com/office/powerpoint/2010/main" val="423687622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alian\Downloads\DSD Pics unit 2_6\DSD Pics unit 2_6\DSD Pics unit 2_22_.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3528" y="908720"/>
            <a:ext cx="8607210" cy="4694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7835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A319-31A0-2929-1952-58C06AF8E201}"/>
              </a:ext>
            </a:extLst>
          </p:cNvPr>
          <p:cNvSpPr>
            <a:spLocks noGrp="1"/>
          </p:cNvSpPr>
          <p:nvPr>
            <p:ph type="title"/>
          </p:nvPr>
        </p:nvSpPr>
        <p:spPr>
          <a:xfrm>
            <a:off x="349188" y="160337"/>
            <a:ext cx="8229600" cy="1143000"/>
          </a:xfrm>
        </p:spPr>
        <p:txBody>
          <a:bodyPr/>
          <a:lstStyle/>
          <a:p>
            <a:r>
              <a:rPr lang="en-IN" dirty="0"/>
              <a:t>4-bit Parallel Adder/Subtractor</a:t>
            </a:r>
          </a:p>
        </p:txBody>
      </p:sp>
      <p:sp>
        <p:nvSpPr>
          <p:cNvPr id="3" name="Content Placeholder 2">
            <a:extLst>
              <a:ext uri="{FF2B5EF4-FFF2-40B4-BE49-F238E27FC236}">
                <a16:creationId xmlns:a16="http://schemas.microsoft.com/office/drawing/2014/main" id="{0408A1EC-5AEB-7653-F6ED-AE07334F7E12}"/>
              </a:ext>
            </a:extLst>
          </p:cNvPr>
          <p:cNvSpPr>
            <a:spLocks noGrp="1"/>
          </p:cNvSpPr>
          <p:nvPr>
            <p:ph idx="1"/>
          </p:nvPr>
        </p:nvSpPr>
        <p:spPr>
          <a:xfrm>
            <a:off x="251520" y="1052736"/>
            <a:ext cx="8229600" cy="4525963"/>
          </a:xfrm>
        </p:spPr>
        <p:txBody>
          <a:bodyPr>
            <a:normAutofit/>
          </a:bodyPr>
          <a:lstStyle/>
          <a:p>
            <a:pPr algn="just"/>
            <a:r>
              <a:rPr lang="en-US" sz="2400" b="0" i="0" dirty="0">
                <a:solidFill>
                  <a:srgbClr val="273239"/>
                </a:solidFill>
                <a:effectLst/>
                <a:latin typeface="Trebuchet MS" panose="020B0603020202020204" pitchFamily="34" charset="0"/>
              </a:rPr>
              <a:t>In Digital Circuits, a </a:t>
            </a:r>
            <a:r>
              <a:rPr lang="en-US" sz="2400" b="1" i="0" dirty="0">
                <a:solidFill>
                  <a:srgbClr val="273239"/>
                </a:solidFill>
                <a:effectLst/>
                <a:latin typeface="Trebuchet MS" panose="020B0603020202020204" pitchFamily="34" charset="0"/>
              </a:rPr>
              <a:t>Binary adder/subtractor</a:t>
            </a:r>
            <a:r>
              <a:rPr lang="en-US" sz="2400" b="0" i="0" dirty="0">
                <a:solidFill>
                  <a:srgbClr val="273239"/>
                </a:solidFill>
                <a:effectLst/>
                <a:latin typeface="Trebuchet MS" panose="020B0603020202020204" pitchFamily="34" charset="0"/>
              </a:rPr>
              <a:t> is capable of both the addition and subtraction of binary numbers in one circuit itself.</a:t>
            </a:r>
          </a:p>
          <a:p>
            <a:pPr algn="just"/>
            <a:r>
              <a:rPr lang="en-US" sz="2400" b="0" i="0" dirty="0">
                <a:solidFill>
                  <a:srgbClr val="273239"/>
                </a:solidFill>
                <a:effectLst/>
                <a:latin typeface="Trebuchet MS" panose="020B0603020202020204" pitchFamily="34" charset="0"/>
              </a:rPr>
              <a:t> The operation is performed depending on the binary value the control signal holds. It is one of the components of the ALU (Arithmetic Logic Unit).</a:t>
            </a:r>
          </a:p>
          <a:p>
            <a:pPr algn="just"/>
            <a:r>
              <a:rPr lang="en-US" sz="2400" dirty="0">
                <a:solidFill>
                  <a:srgbClr val="273239"/>
                </a:solidFill>
                <a:latin typeface="Trebuchet MS" panose="020B0603020202020204" pitchFamily="34" charset="0"/>
              </a:rPr>
              <a:t>Let’s consider two 4-bit binary numbers A and B as inputs to the Digital Circuit for the operation with digits </a:t>
            </a:r>
          </a:p>
          <a:p>
            <a:pPr algn="just"/>
            <a:endParaRPr lang="en-IN" sz="2400" dirty="0">
              <a:latin typeface="Trebuchet MS" panose="020B0603020202020204" pitchFamily="34" charset="0"/>
            </a:endParaRPr>
          </a:p>
        </p:txBody>
      </p:sp>
      <p:pic>
        <p:nvPicPr>
          <p:cNvPr id="5" name="Picture 4">
            <a:extLst>
              <a:ext uri="{FF2B5EF4-FFF2-40B4-BE49-F238E27FC236}">
                <a16:creationId xmlns:a16="http://schemas.microsoft.com/office/drawing/2014/main" id="{3D3BECDB-E57B-E34A-5378-C0C6BC593CDA}"/>
              </a:ext>
            </a:extLst>
          </p:cNvPr>
          <p:cNvPicPr>
            <a:picLocks noChangeAspect="1"/>
          </p:cNvPicPr>
          <p:nvPr/>
        </p:nvPicPr>
        <p:blipFill>
          <a:blip r:embed="rId2"/>
          <a:stretch>
            <a:fillRect/>
          </a:stretch>
        </p:blipFill>
        <p:spPr>
          <a:xfrm>
            <a:off x="2987824" y="4321696"/>
            <a:ext cx="2952328" cy="1257003"/>
          </a:xfrm>
          <a:prstGeom prst="rect">
            <a:avLst/>
          </a:prstGeom>
        </p:spPr>
      </p:pic>
      <p:sp>
        <p:nvSpPr>
          <p:cNvPr id="6" name="TextBox 5">
            <a:extLst>
              <a:ext uri="{FF2B5EF4-FFF2-40B4-BE49-F238E27FC236}">
                <a16:creationId xmlns:a16="http://schemas.microsoft.com/office/drawing/2014/main" id="{BBC9F699-6263-A381-06E6-A260C3A69672}"/>
              </a:ext>
            </a:extLst>
          </p:cNvPr>
          <p:cNvSpPr txBox="1"/>
          <p:nvPr/>
        </p:nvSpPr>
        <p:spPr>
          <a:xfrm>
            <a:off x="314745" y="5229200"/>
            <a:ext cx="8489825" cy="1938992"/>
          </a:xfrm>
          <a:prstGeom prst="rect">
            <a:avLst/>
          </a:prstGeom>
          <a:noFill/>
        </p:spPr>
        <p:txBody>
          <a:bodyPr wrap="none" rtlCol="0">
            <a:spAutoFit/>
          </a:bodyPr>
          <a:lstStyle/>
          <a:p>
            <a:r>
              <a:rPr lang="en-US" sz="2400" dirty="0">
                <a:solidFill>
                  <a:srgbClr val="273239"/>
                </a:solidFill>
                <a:latin typeface="Trebuchet MS" panose="020B0603020202020204" pitchFamily="34" charset="0"/>
              </a:rPr>
              <a:t>The circuit consists of 4 full adders since we are performing</a:t>
            </a:r>
          </a:p>
          <a:p>
            <a:r>
              <a:rPr lang="en-US" sz="2400" dirty="0">
                <a:solidFill>
                  <a:srgbClr val="273239"/>
                </a:solidFill>
                <a:latin typeface="Trebuchet MS" panose="020B0603020202020204" pitchFamily="34" charset="0"/>
              </a:rPr>
              <a:t> operations on 4-bit numbers. </a:t>
            </a:r>
            <a:r>
              <a:rPr lang="en-US" sz="2400" b="0" i="0" dirty="0">
                <a:solidFill>
                  <a:srgbClr val="273239"/>
                </a:solidFill>
                <a:effectLst/>
                <a:latin typeface="Nunito" pitchFamily="2" charset="0"/>
              </a:rPr>
              <a:t>There is a control line M that</a:t>
            </a:r>
          </a:p>
          <a:p>
            <a:r>
              <a:rPr lang="en-US" sz="2400" b="0" i="0" dirty="0">
                <a:solidFill>
                  <a:srgbClr val="273239"/>
                </a:solidFill>
                <a:effectLst/>
                <a:latin typeface="Nunito" pitchFamily="2" charset="0"/>
              </a:rPr>
              <a:t> holds a binary value of either 0 or 1 which determines that </a:t>
            </a:r>
          </a:p>
          <a:p>
            <a:r>
              <a:rPr lang="en-US" sz="2400" b="0" i="0" dirty="0">
                <a:solidFill>
                  <a:srgbClr val="273239"/>
                </a:solidFill>
                <a:effectLst/>
                <a:latin typeface="Nunito" pitchFamily="2" charset="0"/>
              </a:rPr>
              <a:t>the operation is carried out is addition or subtraction. </a:t>
            </a:r>
            <a:br>
              <a:rPr lang="en-US" sz="2400" dirty="0"/>
            </a:br>
            <a:endParaRPr lang="en-IN" sz="2400" dirty="0">
              <a:solidFill>
                <a:srgbClr val="273239"/>
              </a:solidFill>
              <a:latin typeface="Trebuchet MS" panose="020B0603020202020204" pitchFamily="34" charset="0"/>
            </a:endParaRPr>
          </a:p>
        </p:txBody>
      </p:sp>
    </p:spTree>
    <p:extLst>
      <p:ext uri="{BB962C8B-B14F-4D97-AF65-F5344CB8AC3E}">
        <p14:creationId xmlns:p14="http://schemas.microsoft.com/office/powerpoint/2010/main" val="304193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27EA5-B2FE-F85A-5A33-9C6F8AFD1643}"/>
              </a:ext>
            </a:extLst>
          </p:cNvPr>
          <p:cNvSpPr>
            <a:spLocks noGrp="1"/>
          </p:cNvSpPr>
          <p:nvPr>
            <p:ph idx="1"/>
          </p:nvPr>
        </p:nvSpPr>
        <p:spPr>
          <a:xfrm>
            <a:off x="457200" y="1600200"/>
            <a:ext cx="6635080" cy="4525963"/>
          </a:xfrm>
        </p:spPr>
        <p:txBody>
          <a:bodyPr/>
          <a:lstStyle/>
          <a:p>
            <a:endParaRPr lang="en-IN" dirty="0"/>
          </a:p>
        </p:txBody>
      </p:sp>
      <p:pic>
        <p:nvPicPr>
          <p:cNvPr id="5" name="Picture 4">
            <a:extLst>
              <a:ext uri="{FF2B5EF4-FFF2-40B4-BE49-F238E27FC236}">
                <a16:creationId xmlns:a16="http://schemas.microsoft.com/office/drawing/2014/main" id="{6F429400-DD16-7908-1C19-67F401F03905}"/>
              </a:ext>
            </a:extLst>
          </p:cNvPr>
          <p:cNvPicPr>
            <a:picLocks noChangeAspect="1"/>
          </p:cNvPicPr>
          <p:nvPr/>
        </p:nvPicPr>
        <p:blipFill>
          <a:blip r:embed="rId2"/>
          <a:stretch>
            <a:fillRect/>
          </a:stretch>
        </p:blipFill>
        <p:spPr>
          <a:xfrm>
            <a:off x="251520" y="548680"/>
            <a:ext cx="8784976" cy="5472608"/>
          </a:xfrm>
          <a:prstGeom prst="rect">
            <a:avLst/>
          </a:prstGeom>
        </p:spPr>
      </p:pic>
    </p:spTree>
    <p:extLst>
      <p:ext uri="{BB962C8B-B14F-4D97-AF65-F5344CB8AC3E}">
        <p14:creationId xmlns:p14="http://schemas.microsoft.com/office/powerpoint/2010/main" val="251657512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5C2EDE-838A-4D22-19E8-BE19E7099727}"/>
              </a:ext>
            </a:extLst>
          </p:cNvPr>
          <p:cNvSpPr>
            <a:spLocks noGrp="1"/>
          </p:cNvSpPr>
          <p:nvPr>
            <p:ph idx="1"/>
          </p:nvPr>
        </p:nvSpPr>
        <p:spPr>
          <a:xfrm>
            <a:off x="457200" y="332656"/>
            <a:ext cx="8229600" cy="5793507"/>
          </a:xfrm>
        </p:spPr>
        <p:txBody>
          <a:bodyPr>
            <a:normAutofit fontScale="92500" lnSpcReduction="20000"/>
          </a:bodyPr>
          <a:lstStyle/>
          <a:p>
            <a:pPr algn="just">
              <a:buFont typeface="Arial" panose="020B0604020202020204" pitchFamily="34" charset="0"/>
              <a:buChar char="•"/>
            </a:pPr>
            <a:r>
              <a:rPr lang="en-US" b="0" i="0" dirty="0">
                <a:solidFill>
                  <a:srgbClr val="000000"/>
                </a:solidFill>
                <a:effectLst/>
                <a:latin typeface="inter-regular"/>
              </a:rPr>
              <a:t>When the mode input (M) is at a low logic, i.e. '0', the circuit acts as an adder and when the mode input is at a high logic, i.e. '1', the circuit acts as a subtractor.</a:t>
            </a:r>
          </a:p>
          <a:p>
            <a:pPr algn="just">
              <a:buFont typeface="Arial" panose="020B0604020202020204" pitchFamily="34" charset="0"/>
              <a:buChar char="•"/>
            </a:pPr>
            <a:r>
              <a:rPr lang="en-US" b="0" i="0" dirty="0">
                <a:solidFill>
                  <a:srgbClr val="000000"/>
                </a:solidFill>
                <a:effectLst/>
                <a:latin typeface="inter-regular"/>
              </a:rPr>
              <a:t>The exclusive-OR gate connected in series receives input M and one of the inputs B.</a:t>
            </a:r>
          </a:p>
          <a:p>
            <a:pPr algn="just">
              <a:buFont typeface="Arial" panose="020B0604020202020204" pitchFamily="34" charset="0"/>
              <a:buChar char="•"/>
            </a:pPr>
            <a:r>
              <a:rPr lang="en-US" b="0" i="0" dirty="0">
                <a:solidFill>
                  <a:srgbClr val="000000"/>
                </a:solidFill>
                <a:effectLst/>
                <a:latin typeface="inter-regular"/>
              </a:rPr>
              <a:t>When M is at a low logic, we have B⊕ 0 = B.</a:t>
            </a:r>
            <a:br>
              <a:rPr lang="en-US" b="0" i="0" dirty="0">
                <a:solidFill>
                  <a:srgbClr val="000000"/>
                </a:solidFill>
                <a:effectLst/>
                <a:latin typeface="inter-regular"/>
              </a:rPr>
            </a:br>
            <a:r>
              <a:rPr lang="en-US" b="0" i="0" dirty="0">
                <a:solidFill>
                  <a:srgbClr val="000000"/>
                </a:solidFill>
                <a:effectLst/>
                <a:latin typeface="inter-regular"/>
              </a:rPr>
              <a:t>The full adders receive the value of B, the input carry is 0, and the circuit performs A plus B.</a:t>
            </a:r>
          </a:p>
          <a:p>
            <a:pPr algn="just">
              <a:buFont typeface="Arial" panose="020B0604020202020204" pitchFamily="34" charset="0"/>
              <a:buChar char="•"/>
            </a:pPr>
            <a:r>
              <a:rPr lang="en-US" b="0" i="0" dirty="0">
                <a:solidFill>
                  <a:srgbClr val="000000"/>
                </a:solidFill>
                <a:effectLst/>
                <a:latin typeface="inter-regular"/>
              </a:rPr>
              <a:t>When M is at a high logic, we have B⊕ 1 = B' and C0 = 1. The B inputs are complemented, and a 1 is added through the input carry. The circuit performs the operation A plus the 2's complement of B. </a:t>
            </a:r>
            <a:endParaRPr lang="en-IN" dirty="0"/>
          </a:p>
        </p:txBody>
      </p:sp>
    </p:spTree>
    <p:extLst>
      <p:ext uri="{BB962C8B-B14F-4D97-AF65-F5344CB8AC3E}">
        <p14:creationId xmlns:p14="http://schemas.microsoft.com/office/powerpoint/2010/main" val="1896184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A93E-23B9-97B3-D03D-7A4FECF21704}"/>
              </a:ext>
            </a:extLst>
          </p:cNvPr>
          <p:cNvSpPr>
            <a:spLocks noGrp="1"/>
          </p:cNvSpPr>
          <p:nvPr>
            <p:ph type="title"/>
          </p:nvPr>
        </p:nvSpPr>
        <p:spPr>
          <a:xfrm>
            <a:off x="302840" y="125760"/>
            <a:ext cx="8229600" cy="1143000"/>
          </a:xfrm>
        </p:spPr>
        <p:txBody>
          <a:bodyPr/>
          <a:lstStyle/>
          <a:p>
            <a:r>
              <a:rPr lang="en-IN" dirty="0"/>
              <a:t>Examples</a:t>
            </a:r>
          </a:p>
        </p:txBody>
      </p:sp>
      <p:sp>
        <p:nvSpPr>
          <p:cNvPr id="5" name="TextBox 4">
            <a:extLst>
              <a:ext uri="{FF2B5EF4-FFF2-40B4-BE49-F238E27FC236}">
                <a16:creationId xmlns:a16="http://schemas.microsoft.com/office/drawing/2014/main" id="{88270A18-1F76-2662-3135-00E92D667E5C}"/>
              </a:ext>
            </a:extLst>
          </p:cNvPr>
          <p:cNvSpPr txBox="1"/>
          <p:nvPr/>
        </p:nvSpPr>
        <p:spPr>
          <a:xfrm>
            <a:off x="611560" y="1268760"/>
            <a:ext cx="7776864" cy="5355312"/>
          </a:xfrm>
          <a:prstGeom prst="rect">
            <a:avLst/>
          </a:prstGeom>
          <a:noFill/>
        </p:spPr>
        <p:txBody>
          <a:bodyPr wrap="square">
            <a:spAutoFit/>
          </a:bodyPr>
          <a:lstStyle/>
          <a:p>
            <a:r>
              <a:rPr lang="en-US" b="0" i="0" dirty="0">
                <a:solidFill>
                  <a:srgbClr val="000000"/>
                </a:solidFill>
                <a:effectLst/>
                <a:latin typeface="Consolas" panose="020B0609020204030204" pitchFamily="49" charset="0"/>
              </a:rPr>
              <a:t>M</a:t>
            </a:r>
            <a:r>
              <a:rPr lang="en-US" b="0" i="0" dirty="0">
                <a:solidFill>
                  <a:srgbClr val="A67F59"/>
                </a:solidFill>
                <a:effectLst/>
                <a:latin typeface="Consolas" panose="020B0609020204030204" pitchFamily="49" charset="0"/>
              </a:rPr>
              <a:t>=</a:t>
            </a:r>
            <a:r>
              <a:rPr lang="en-US" b="0" i="0" dirty="0">
                <a:solidFill>
                  <a:srgbClr val="C92C2C"/>
                </a:solidFill>
                <a:effectLst/>
                <a:latin typeface="Consolas" panose="020B0609020204030204" pitchFamily="49" charset="0"/>
              </a:rPr>
              <a:t>0</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0001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B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0000</a:t>
            </a:r>
            <a:endParaRPr lang="en-US" dirty="0">
              <a:solidFill>
                <a:srgbClr val="000000"/>
              </a:solidFill>
              <a:latin typeface="Consolas" panose="020B0609020204030204" pitchFamily="49" charset="0"/>
            </a:endParaRPr>
          </a:p>
          <a:p>
            <a:r>
              <a:rPr lang="en-US" b="0" i="0" dirty="0">
                <a:solidFill>
                  <a:srgbClr val="000000"/>
                </a:solidFill>
                <a:effectLst/>
                <a:latin typeface="Consolas" panose="020B0609020204030204" pitchFamily="49" charset="0"/>
              </a:rPr>
              <a:t>S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0001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C4</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a:t>
            </a:r>
          </a:p>
          <a:p>
            <a:endParaRPr lang="en-US" b="0" i="0" dirty="0">
              <a:solidFill>
                <a:srgbClr val="C92C2C"/>
              </a:solidFill>
              <a:effectLst/>
              <a:latin typeface="Consolas" panose="020B0609020204030204" pitchFamily="49" charset="0"/>
            </a:endParaRPr>
          </a:p>
          <a:p>
            <a:r>
              <a:rPr lang="en-US" b="0" i="0" dirty="0">
                <a:solidFill>
                  <a:srgbClr val="000000"/>
                </a:solidFill>
                <a:effectLst/>
                <a:latin typeface="Consolas" panose="020B0609020204030204" pitchFamily="49" charset="0"/>
              </a:rPr>
              <a:t>M</a:t>
            </a:r>
            <a:r>
              <a:rPr lang="en-US" b="0" i="0" dirty="0">
                <a:solidFill>
                  <a:srgbClr val="A67F59"/>
                </a:solidFill>
                <a:effectLst/>
                <a:latin typeface="Consolas" panose="020B0609020204030204" pitchFamily="49" charset="0"/>
              </a:rPr>
              <a:t>=</a:t>
            </a:r>
            <a:r>
              <a:rPr lang="en-US" b="0" i="0" dirty="0">
                <a:solidFill>
                  <a:srgbClr val="C92C2C"/>
                </a:solidFill>
                <a:effectLst/>
                <a:latin typeface="Consolas" panose="020B0609020204030204" pitchFamily="49" charset="0"/>
              </a:rPr>
              <a:t>0</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0010</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B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0100</a:t>
            </a:r>
            <a:endParaRPr lang="en-US" b="0" i="0" dirty="0">
              <a:solidFill>
                <a:srgbClr val="000000"/>
              </a:solidFill>
              <a:effectLst/>
              <a:latin typeface="Consolas" panose="020B0609020204030204" pitchFamily="49" charset="0"/>
            </a:endParaRPr>
          </a:p>
          <a:p>
            <a:r>
              <a:rPr lang="en-US" b="0" i="0" dirty="0">
                <a:solidFill>
                  <a:srgbClr val="000000"/>
                </a:solidFill>
                <a:effectLst/>
                <a:latin typeface="Consolas" panose="020B0609020204030204" pitchFamily="49" charset="0"/>
              </a:rPr>
              <a:t>S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0110</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C4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a:t>
            </a:r>
            <a:r>
              <a:rPr lang="en-US" b="0" i="0" dirty="0">
                <a:solidFill>
                  <a:srgbClr val="000000"/>
                </a:solidFill>
                <a:effectLst/>
                <a:latin typeface="Consolas" panose="020B0609020204030204" pitchFamily="49" charset="0"/>
              </a:rPr>
              <a:t> </a:t>
            </a:r>
          </a:p>
          <a:p>
            <a:endParaRPr lang="en-US" b="0" i="0" dirty="0">
              <a:solidFill>
                <a:srgbClr val="000000"/>
              </a:solidFill>
              <a:effectLst/>
              <a:latin typeface="Consolas" panose="020B0609020204030204" pitchFamily="49" charset="0"/>
            </a:endParaRPr>
          </a:p>
          <a:p>
            <a:r>
              <a:rPr lang="en-US" b="0" i="0" dirty="0">
                <a:solidFill>
                  <a:srgbClr val="000000"/>
                </a:solidFill>
                <a:effectLst/>
                <a:latin typeface="Consolas" panose="020B0609020204030204" pitchFamily="49" charset="0"/>
              </a:rPr>
              <a:t>M</a:t>
            </a:r>
            <a:r>
              <a:rPr lang="en-US" b="0" i="0" dirty="0">
                <a:solidFill>
                  <a:srgbClr val="A67F59"/>
                </a:solidFill>
                <a:effectLst/>
                <a:latin typeface="Consolas" panose="020B0609020204030204" pitchFamily="49" charset="0"/>
              </a:rPr>
              <a:t>=</a:t>
            </a:r>
            <a:r>
              <a:rPr lang="en-US" b="0" i="0" dirty="0">
                <a:solidFill>
                  <a:srgbClr val="C92C2C"/>
                </a:solidFill>
                <a:effectLst/>
                <a:latin typeface="Consolas" panose="020B0609020204030204" pitchFamily="49" charset="0"/>
              </a:rPr>
              <a:t>0</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1011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B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0110</a:t>
            </a:r>
            <a:r>
              <a:rPr lang="en-US" b="0" i="0" dirty="0">
                <a:solidFill>
                  <a:srgbClr val="000000"/>
                </a:solidFill>
                <a:effectLst/>
                <a:latin typeface="Consolas" panose="020B0609020204030204" pitchFamily="49" charset="0"/>
              </a:rPr>
              <a:t> </a:t>
            </a:r>
          </a:p>
          <a:p>
            <a:r>
              <a:rPr lang="en-US" b="0" i="0" dirty="0">
                <a:solidFill>
                  <a:srgbClr val="000000"/>
                </a:solidFill>
                <a:effectLst/>
                <a:latin typeface="Consolas" panose="020B0609020204030204" pitchFamily="49" charset="0"/>
              </a:rPr>
              <a:t>S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0001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C4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1</a:t>
            </a:r>
          </a:p>
          <a:p>
            <a:r>
              <a:rPr lang="en-US" b="0" i="0" dirty="0">
                <a:solidFill>
                  <a:srgbClr val="000000"/>
                </a:solidFill>
                <a:effectLst/>
                <a:latin typeface="Consolas" panose="020B0609020204030204" pitchFamily="49" charset="0"/>
              </a:rPr>
              <a:t>M</a:t>
            </a:r>
            <a:r>
              <a:rPr lang="en-US" b="0" i="0" dirty="0">
                <a:solidFill>
                  <a:srgbClr val="A67F59"/>
                </a:solidFill>
                <a:effectLst/>
                <a:latin typeface="Consolas" panose="020B0609020204030204" pitchFamily="49" charset="0"/>
              </a:rPr>
              <a:t>=</a:t>
            </a:r>
            <a:r>
              <a:rPr lang="en-US" b="0" i="0" dirty="0">
                <a:solidFill>
                  <a:srgbClr val="C92C2C"/>
                </a:solidFill>
                <a:effectLst/>
                <a:latin typeface="Consolas" panose="020B0609020204030204" pitchFamily="49" charset="0"/>
              </a:rPr>
              <a:t>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0001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B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0000</a:t>
            </a:r>
          </a:p>
          <a:p>
            <a:r>
              <a:rPr lang="en-US" b="0" i="0" dirty="0">
                <a:solidFill>
                  <a:srgbClr val="000000"/>
                </a:solidFill>
                <a:effectLst/>
                <a:latin typeface="Consolas" panose="020B0609020204030204" pitchFamily="49" charset="0"/>
              </a:rPr>
              <a:t>S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0001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C4</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p>
          <a:p>
            <a:endParaRPr lang="en-US" b="0" i="0" dirty="0">
              <a:solidFill>
                <a:srgbClr val="000000"/>
              </a:solidFill>
              <a:effectLst/>
              <a:latin typeface="Consolas" panose="020B0609020204030204" pitchFamily="49" charset="0"/>
            </a:endParaRPr>
          </a:p>
          <a:p>
            <a:r>
              <a:rPr lang="en-US" b="0" i="0" dirty="0">
                <a:solidFill>
                  <a:srgbClr val="000000"/>
                </a:solidFill>
                <a:effectLst/>
                <a:latin typeface="Consolas" panose="020B0609020204030204" pitchFamily="49" charset="0"/>
              </a:rPr>
              <a:t>M</a:t>
            </a:r>
            <a:r>
              <a:rPr lang="en-US" b="0" i="0" dirty="0">
                <a:solidFill>
                  <a:srgbClr val="A67F59"/>
                </a:solidFill>
                <a:effectLst/>
                <a:latin typeface="Consolas" panose="020B0609020204030204" pitchFamily="49" charset="0"/>
              </a:rPr>
              <a:t>=</a:t>
            </a:r>
            <a:r>
              <a:rPr lang="en-US" b="0" i="0" dirty="0">
                <a:solidFill>
                  <a:srgbClr val="C92C2C"/>
                </a:solidFill>
                <a:effectLst/>
                <a:latin typeface="Consolas" panose="020B0609020204030204" pitchFamily="49" charset="0"/>
              </a:rPr>
              <a:t>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0010</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B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0100</a:t>
            </a:r>
            <a:r>
              <a:rPr lang="en-US" b="0" i="0" dirty="0">
                <a:solidFill>
                  <a:srgbClr val="000000"/>
                </a:solidFill>
                <a:effectLst/>
                <a:latin typeface="Consolas" panose="020B0609020204030204" pitchFamily="49" charset="0"/>
              </a:rPr>
              <a:t> </a:t>
            </a:r>
          </a:p>
          <a:p>
            <a:r>
              <a:rPr lang="en-US" b="0" i="0" dirty="0">
                <a:solidFill>
                  <a:srgbClr val="000000"/>
                </a:solidFill>
                <a:effectLst/>
                <a:latin typeface="Consolas" panose="020B0609020204030204" pitchFamily="49" charset="0"/>
              </a:rPr>
              <a:t>S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1110</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C4</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a:t>
            </a:r>
            <a:r>
              <a:rPr lang="en-US" b="0" i="0" dirty="0">
                <a:solidFill>
                  <a:srgbClr val="000000"/>
                </a:solidFill>
                <a:effectLst/>
                <a:latin typeface="Consolas" panose="020B0609020204030204" pitchFamily="49" charset="0"/>
              </a:rPr>
              <a:t> </a:t>
            </a:r>
          </a:p>
          <a:p>
            <a:endParaRPr lang="en-US" b="0" i="0" dirty="0">
              <a:solidFill>
                <a:srgbClr val="000000"/>
              </a:solidFill>
              <a:effectLst/>
              <a:latin typeface="Consolas" panose="020B0609020204030204" pitchFamily="49" charset="0"/>
            </a:endParaRPr>
          </a:p>
          <a:p>
            <a:r>
              <a:rPr lang="en-US" b="0" i="0" dirty="0">
                <a:solidFill>
                  <a:srgbClr val="000000"/>
                </a:solidFill>
                <a:effectLst/>
                <a:latin typeface="Consolas" panose="020B0609020204030204" pitchFamily="49" charset="0"/>
              </a:rPr>
              <a:t>M</a:t>
            </a:r>
            <a:r>
              <a:rPr lang="en-US" b="0" i="0" dirty="0">
                <a:solidFill>
                  <a:srgbClr val="A67F59"/>
                </a:solidFill>
                <a:effectLst/>
                <a:latin typeface="Consolas" panose="020B0609020204030204" pitchFamily="49" charset="0"/>
              </a:rPr>
              <a:t>=</a:t>
            </a:r>
            <a:r>
              <a:rPr lang="en-US" b="0" i="0" dirty="0">
                <a:solidFill>
                  <a:srgbClr val="C92C2C"/>
                </a:solidFill>
                <a:effectLst/>
                <a:latin typeface="Consolas" panose="020B0609020204030204" pitchFamily="49" charset="0"/>
              </a:rPr>
              <a:t>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1011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B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0110</a:t>
            </a:r>
            <a:r>
              <a:rPr lang="en-US" b="0" i="0" dirty="0">
                <a:solidFill>
                  <a:srgbClr val="000000"/>
                </a:solidFill>
                <a:effectLst/>
                <a:latin typeface="Consolas" panose="020B0609020204030204" pitchFamily="49" charset="0"/>
              </a:rPr>
              <a:t> </a:t>
            </a:r>
          </a:p>
          <a:p>
            <a:r>
              <a:rPr lang="en-US" b="0" i="0" dirty="0">
                <a:solidFill>
                  <a:srgbClr val="000000"/>
                </a:solidFill>
                <a:effectLst/>
                <a:latin typeface="Consolas" panose="020B0609020204030204" pitchFamily="49" charset="0"/>
              </a:rPr>
              <a:t>S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0101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C4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1</a:t>
            </a:r>
            <a:r>
              <a:rPr lang="en-US" b="0" i="0" dirty="0">
                <a:solidFill>
                  <a:srgbClr val="000000"/>
                </a:solidFill>
                <a:effectLst/>
                <a:latin typeface="Consolas" panose="020B0609020204030204" pitchFamily="49" charset="0"/>
              </a:rPr>
              <a:t> </a:t>
            </a:r>
          </a:p>
          <a:p>
            <a:endParaRPr lang="en-US" b="0" i="0" dirty="0">
              <a:solidFill>
                <a:srgbClr val="000000"/>
              </a:solidFill>
              <a:effectLst/>
              <a:latin typeface="Consolas" panose="020B0609020204030204" pitchFamily="49" charset="0"/>
            </a:endParaRPr>
          </a:p>
          <a:p>
            <a:r>
              <a:rPr lang="en-US" b="0" i="0" dirty="0">
                <a:solidFill>
                  <a:srgbClr val="A67F59"/>
                </a:solidFill>
                <a:effectLst/>
                <a:latin typeface="Consolas" panose="020B0609020204030204" pitchFamily="49" charset="0"/>
              </a:rPr>
              <a:t>M=</a:t>
            </a:r>
            <a:r>
              <a:rPr lang="en-US" b="0" i="0" dirty="0">
                <a:solidFill>
                  <a:srgbClr val="C92C2C"/>
                </a:solidFill>
                <a:effectLst/>
                <a:latin typeface="Consolas" panose="020B0609020204030204" pitchFamily="49" charset="0"/>
              </a:rPr>
              <a:t>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0101</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B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0011</a:t>
            </a:r>
            <a:r>
              <a:rPr lang="en-US" b="0" i="0" dirty="0">
                <a:solidFill>
                  <a:srgbClr val="000000"/>
                </a:solidFill>
                <a:effectLst/>
                <a:latin typeface="Consolas" panose="020B0609020204030204" pitchFamily="49" charset="0"/>
              </a:rPr>
              <a:t> </a:t>
            </a:r>
          </a:p>
          <a:p>
            <a:r>
              <a:rPr lang="en-US" b="0" i="0" dirty="0">
                <a:solidFill>
                  <a:srgbClr val="000000"/>
                </a:solidFill>
                <a:effectLst/>
                <a:latin typeface="Consolas" panose="020B0609020204030204" pitchFamily="49" charset="0"/>
              </a:rPr>
              <a:t>S </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0010</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C4</a:t>
            </a:r>
            <a:r>
              <a:rPr lang="en-US" b="0" i="0" dirty="0">
                <a:solidFill>
                  <a:srgbClr val="A67F5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1</a:t>
            </a:r>
            <a:endParaRPr lang="en-IN" dirty="0"/>
          </a:p>
        </p:txBody>
      </p:sp>
    </p:spTree>
    <p:extLst>
      <p:ext uri="{BB962C8B-B14F-4D97-AF65-F5344CB8AC3E}">
        <p14:creationId xmlns:p14="http://schemas.microsoft.com/office/powerpoint/2010/main" val="338111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1000"/>
                                        <p:tgtEl>
                                          <p:spTgt spid="5">
                                            <p:txEl>
                                              <p:pRg st="7" end="7"/>
                                            </p:txEl>
                                          </p:spTgt>
                                        </p:tgtEl>
                                      </p:cBhvr>
                                    </p:animEffect>
                                    <p:anim calcmode="lin" valueType="num">
                                      <p:cBhvr>
                                        <p:cTn id="4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Effect transition="in" filter="fade">
                                      <p:cBhvr>
                                        <p:cTn id="49" dur="1000"/>
                                        <p:tgtEl>
                                          <p:spTgt spid="5">
                                            <p:txEl>
                                              <p:pRg st="8" end="8"/>
                                            </p:txEl>
                                          </p:spTgt>
                                        </p:tgtEl>
                                      </p:cBhvr>
                                    </p:animEffect>
                                    <p:anim calcmode="lin" valueType="num">
                                      <p:cBhvr>
                                        <p:cTn id="5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9" end="9"/>
                                            </p:txEl>
                                          </p:spTgt>
                                        </p:tgtEl>
                                        <p:attrNameLst>
                                          <p:attrName>style.visibility</p:attrName>
                                        </p:attrNameLst>
                                      </p:cBhvr>
                                      <p:to>
                                        <p:strVal val="visible"/>
                                      </p:to>
                                    </p:set>
                                    <p:animEffect transition="in" filter="fade">
                                      <p:cBhvr>
                                        <p:cTn id="56" dur="1000"/>
                                        <p:tgtEl>
                                          <p:spTgt spid="5">
                                            <p:txEl>
                                              <p:pRg st="9" end="9"/>
                                            </p:txEl>
                                          </p:spTgt>
                                        </p:tgtEl>
                                      </p:cBhvr>
                                    </p:animEffect>
                                    <p:anim calcmode="lin" valueType="num">
                                      <p:cBhvr>
                                        <p:cTn id="57"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1" end="11"/>
                                            </p:txEl>
                                          </p:spTgt>
                                        </p:tgtEl>
                                        <p:attrNameLst>
                                          <p:attrName>style.visibility</p:attrName>
                                        </p:attrNameLst>
                                      </p:cBhvr>
                                      <p:to>
                                        <p:strVal val="visible"/>
                                      </p:to>
                                    </p:set>
                                    <p:animEffect transition="in" filter="fade">
                                      <p:cBhvr>
                                        <p:cTn id="63" dur="1000"/>
                                        <p:tgtEl>
                                          <p:spTgt spid="5">
                                            <p:txEl>
                                              <p:pRg st="11" end="11"/>
                                            </p:txEl>
                                          </p:spTgt>
                                        </p:tgtEl>
                                      </p:cBhvr>
                                    </p:animEffect>
                                    <p:anim calcmode="lin" valueType="num">
                                      <p:cBhvr>
                                        <p:cTn id="64"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5">
                                            <p:txEl>
                                              <p:pRg st="12" end="12"/>
                                            </p:txEl>
                                          </p:spTgt>
                                        </p:tgtEl>
                                        <p:attrNameLst>
                                          <p:attrName>style.visibility</p:attrName>
                                        </p:attrNameLst>
                                      </p:cBhvr>
                                      <p:to>
                                        <p:strVal val="visible"/>
                                      </p:to>
                                    </p:set>
                                    <p:animEffect transition="in" filter="fade">
                                      <p:cBhvr>
                                        <p:cTn id="70" dur="1000"/>
                                        <p:tgtEl>
                                          <p:spTgt spid="5">
                                            <p:txEl>
                                              <p:pRg st="12" end="12"/>
                                            </p:txEl>
                                          </p:spTgt>
                                        </p:tgtEl>
                                      </p:cBhvr>
                                    </p:animEffect>
                                    <p:anim calcmode="lin" valueType="num">
                                      <p:cBhvr>
                                        <p:cTn id="71"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
                                            <p:txEl>
                                              <p:pRg st="14" end="14"/>
                                            </p:txEl>
                                          </p:spTgt>
                                        </p:tgtEl>
                                        <p:attrNameLst>
                                          <p:attrName>style.visibility</p:attrName>
                                        </p:attrNameLst>
                                      </p:cBhvr>
                                      <p:to>
                                        <p:strVal val="visible"/>
                                      </p:to>
                                    </p:set>
                                    <p:animEffect transition="in" filter="fade">
                                      <p:cBhvr>
                                        <p:cTn id="77" dur="1000"/>
                                        <p:tgtEl>
                                          <p:spTgt spid="5">
                                            <p:txEl>
                                              <p:pRg st="14" end="14"/>
                                            </p:txEl>
                                          </p:spTgt>
                                        </p:tgtEl>
                                      </p:cBhvr>
                                    </p:animEffect>
                                    <p:anim calcmode="lin" valueType="num">
                                      <p:cBhvr>
                                        <p:cTn id="78"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5">
                                            <p:txEl>
                                              <p:pRg st="15" end="15"/>
                                            </p:txEl>
                                          </p:spTgt>
                                        </p:tgtEl>
                                        <p:attrNameLst>
                                          <p:attrName>style.visibility</p:attrName>
                                        </p:attrNameLst>
                                      </p:cBhvr>
                                      <p:to>
                                        <p:strVal val="visible"/>
                                      </p:to>
                                    </p:set>
                                    <p:animEffect transition="in" filter="fade">
                                      <p:cBhvr>
                                        <p:cTn id="84" dur="1000"/>
                                        <p:tgtEl>
                                          <p:spTgt spid="5">
                                            <p:txEl>
                                              <p:pRg st="15" end="15"/>
                                            </p:txEl>
                                          </p:spTgt>
                                        </p:tgtEl>
                                      </p:cBhvr>
                                    </p:animEffect>
                                    <p:anim calcmode="lin" valueType="num">
                                      <p:cBhvr>
                                        <p:cTn id="85" dur="1000" fill="hold"/>
                                        <p:tgtEl>
                                          <p:spTgt spid="5">
                                            <p:txEl>
                                              <p:pRg st="15" end="15"/>
                                            </p:txEl>
                                          </p:spTgt>
                                        </p:tgtEl>
                                        <p:attrNameLst>
                                          <p:attrName>ppt_x</p:attrName>
                                        </p:attrNameLst>
                                      </p:cBhvr>
                                      <p:tavLst>
                                        <p:tav tm="0">
                                          <p:val>
                                            <p:strVal val="#ppt_x"/>
                                          </p:val>
                                        </p:tav>
                                        <p:tav tm="100000">
                                          <p:val>
                                            <p:strVal val="#ppt_x"/>
                                          </p:val>
                                        </p:tav>
                                      </p:tavLst>
                                    </p:anim>
                                    <p:anim calcmode="lin" valueType="num">
                                      <p:cBhvr>
                                        <p:cTn id="86" dur="1000" fill="hold"/>
                                        <p:tgtEl>
                                          <p:spTgt spid="5">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5">
                                            <p:txEl>
                                              <p:pRg st="17" end="17"/>
                                            </p:txEl>
                                          </p:spTgt>
                                        </p:tgtEl>
                                        <p:attrNameLst>
                                          <p:attrName>style.visibility</p:attrName>
                                        </p:attrNameLst>
                                      </p:cBhvr>
                                      <p:to>
                                        <p:strVal val="visible"/>
                                      </p:to>
                                    </p:set>
                                    <p:animEffect transition="in" filter="fade">
                                      <p:cBhvr>
                                        <p:cTn id="91" dur="1000"/>
                                        <p:tgtEl>
                                          <p:spTgt spid="5">
                                            <p:txEl>
                                              <p:pRg st="17" end="17"/>
                                            </p:txEl>
                                          </p:spTgt>
                                        </p:tgtEl>
                                      </p:cBhvr>
                                    </p:animEffect>
                                    <p:anim calcmode="lin" valueType="num">
                                      <p:cBhvr>
                                        <p:cTn id="92" dur="1000" fill="hold"/>
                                        <p:tgtEl>
                                          <p:spTgt spid="5">
                                            <p:txEl>
                                              <p:pRg st="17" end="17"/>
                                            </p:txEl>
                                          </p:spTgt>
                                        </p:tgtEl>
                                        <p:attrNameLst>
                                          <p:attrName>ppt_x</p:attrName>
                                        </p:attrNameLst>
                                      </p:cBhvr>
                                      <p:tavLst>
                                        <p:tav tm="0">
                                          <p:val>
                                            <p:strVal val="#ppt_x"/>
                                          </p:val>
                                        </p:tav>
                                        <p:tav tm="100000">
                                          <p:val>
                                            <p:strVal val="#ppt_x"/>
                                          </p:val>
                                        </p:tav>
                                      </p:tavLst>
                                    </p:anim>
                                    <p:anim calcmode="lin" valueType="num">
                                      <p:cBhvr>
                                        <p:cTn id="93" dur="1000" fill="hold"/>
                                        <p:tgtEl>
                                          <p:spTgt spid="5">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5">
                                            <p:txEl>
                                              <p:pRg st="18" end="18"/>
                                            </p:txEl>
                                          </p:spTgt>
                                        </p:tgtEl>
                                        <p:attrNameLst>
                                          <p:attrName>style.visibility</p:attrName>
                                        </p:attrNameLst>
                                      </p:cBhvr>
                                      <p:to>
                                        <p:strVal val="visible"/>
                                      </p:to>
                                    </p:set>
                                    <p:animEffect transition="in" filter="fade">
                                      <p:cBhvr>
                                        <p:cTn id="98" dur="1000"/>
                                        <p:tgtEl>
                                          <p:spTgt spid="5">
                                            <p:txEl>
                                              <p:pRg st="18" end="18"/>
                                            </p:txEl>
                                          </p:spTgt>
                                        </p:tgtEl>
                                      </p:cBhvr>
                                    </p:animEffect>
                                    <p:anim calcmode="lin" valueType="num">
                                      <p:cBhvr>
                                        <p:cTn id="99" dur="1000" fill="hold"/>
                                        <p:tgtEl>
                                          <p:spTgt spid="5">
                                            <p:txEl>
                                              <p:pRg st="18" end="18"/>
                                            </p:txEl>
                                          </p:spTgt>
                                        </p:tgtEl>
                                        <p:attrNameLst>
                                          <p:attrName>ppt_x</p:attrName>
                                        </p:attrNameLst>
                                      </p:cBhvr>
                                      <p:tavLst>
                                        <p:tav tm="0">
                                          <p:val>
                                            <p:strVal val="#ppt_x"/>
                                          </p:val>
                                        </p:tav>
                                        <p:tav tm="100000">
                                          <p:val>
                                            <p:strVal val="#ppt_x"/>
                                          </p:val>
                                        </p:tav>
                                      </p:tavLst>
                                    </p:anim>
                                    <p:anim calcmode="lin" valueType="num">
                                      <p:cBhvr>
                                        <p:cTn id="100" dur="1000" fill="hold"/>
                                        <p:tgtEl>
                                          <p:spTgt spid="5">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1-bit comparator</a:t>
            </a:r>
          </a:p>
        </p:txBody>
      </p:sp>
      <p:pic>
        <p:nvPicPr>
          <p:cNvPr id="1026" name="Picture 2" descr="C:\Users\salian\Downloads\DSD Pics unit 2_6\DSD Pics unit 2_6\DSD Pics unit 2_34.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7504" y="1844824"/>
            <a:ext cx="8898356" cy="267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752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alian\Downloads\DSD Pics unit 2_6\DSD Pics unit 2_6\DSD Pics unit 2_35.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5536" y="2204864"/>
            <a:ext cx="8229600" cy="280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83051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alian\Downloads\DSD Pics unit 2_6\DSD Pics unit 2_6\DSD Pics unit 2_36.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5536" y="2132856"/>
            <a:ext cx="8352928" cy="3053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99380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8784D-2FB8-2DC2-FA82-8FF44C45B62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A9D082C-CF32-E7B2-80B6-2A6BD6174298}"/>
              </a:ext>
            </a:extLst>
          </p:cNvPr>
          <p:cNvSpPr>
            <a:spLocks noGrp="1"/>
          </p:cNvSpPr>
          <p:nvPr>
            <p:ph type="subTitle" idx="1"/>
          </p:nvPr>
        </p:nvSpPr>
        <p:spPr>
          <a:xfrm>
            <a:off x="539552" y="476672"/>
            <a:ext cx="7772400" cy="5425008"/>
          </a:xfrm>
        </p:spPr>
        <p:txBody>
          <a:bodyPr>
            <a:noAutofit/>
          </a:bodyPr>
          <a:lstStyle/>
          <a:p>
            <a:r>
              <a:rPr lang="en-IN" sz="6000" b="1" dirty="0">
                <a:solidFill>
                  <a:schemeClr val="tx1"/>
                </a:solidFill>
              </a:rPr>
              <a:t>Binary addition </a:t>
            </a:r>
          </a:p>
          <a:p>
            <a:endParaRPr lang="en-IN" sz="6000" dirty="0">
              <a:solidFill>
                <a:schemeClr val="tx1"/>
              </a:solidFill>
            </a:endParaRPr>
          </a:p>
        </p:txBody>
      </p:sp>
      <p:pic>
        <p:nvPicPr>
          <p:cNvPr id="1026" name="Picture 2" descr="Addition Table">
            <a:extLst>
              <a:ext uri="{FF2B5EF4-FFF2-40B4-BE49-F238E27FC236}">
                <a16:creationId xmlns:a16="http://schemas.microsoft.com/office/drawing/2014/main" id="{A3BF6766-DB7E-D4DD-FE52-C650833D9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00808"/>
            <a:ext cx="5406615" cy="222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71207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4988"/>
            <a:ext cx="8229600" cy="893732"/>
          </a:xfrm>
        </p:spPr>
        <p:txBody>
          <a:bodyPr/>
          <a:lstStyle/>
          <a:p>
            <a:r>
              <a:rPr lang="en-IN"/>
              <a:t>2- bit comparator</a:t>
            </a:r>
          </a:p>
        </p:txBody>
      </p:sp>
      <p:pic>
        <p:nvPicPr>
          <p:cNvPr id="4098" name="Picture 2" descr="C:\Users\salian\Downloads\DSD Pics unit 2_6\DSD Pics unit 2_6\DSD Pics unit 2_37.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1520" y="764704"/>
            <a:ext cx="8424936" cy="5908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7892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lian\Downloads\DSD Pics unit 2_6\DSD Pics unit 2_6\DSD Pics unit 2_38.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3528" y="30622"/>
            <a:ext cx="3540362" cy="348174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alian\Downloads\DSD Pics unit 2_6\DSD Pics unit 2_6\DSD Pics unit 2_39.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04048" y="69203"/>
            <a:ext cx="3456384" cy="32782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salian\Downloads\DSD Pics unit 2_6\DSD Pics unit 2_6\DSD Pics unit 2_40.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868452" y="3326509"/>
            <a:ext cx="3541439" cy="3531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6553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alian\Downloads\DSD Pics unit 2_6\DSD Pics unit 2_6\DSD Pics unit 2_41.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7504" y="908720"/>
            <a:ext cx="8945265"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salian\Downloads\DSD Pics unit 2_6\DSD Pics unit 2_6\DSD Pics unit 2_42.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3573016"/>
            <a:ext cx="9144000" cy="178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56690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50D9E-B95A-C533-4B51-A5F9F32FEB1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5B03023-D9FA-FB0A-3393-F6EDD9831DB5}"/>
              </a:ext>
            </a:extLst>
          </p:cNvPr>
          <p:cNvPicPr>
            <a:picLocks noChangeAspect="1"/>
          </p:cNvPicPr>
          <p:nvPr/>
        </p:nvPicPr>
        <p:blipFill rotWithShape="1">
          <a:blip r:embed="rId2"/>
          <a:srcRect t="-1" b="68760"/>
          <a:stretch/>
        </p:blipFill>
        <p:spPr>
          <a:xfrm>
            <a:off x="251520" y="607860"/>
            <a:ext cx="6840760" cy="588892"/>
          </a:xfrm>
          <a:prstGeom prst="rect">
            <a:avLst/>
          </a:prstGeom>
        </p:spPr>
      </p:pic>
      <p:pic>
        <p:nvPicPr>
          <p:cNvPr id="5" name="Picture 3" descr="C:\Users\salian\Downloads\DSD Pics unit 2_6\DSD Pics unit 2_6\DSD Pics unit 2_42.jpg">
            <a:extLst>
              <a:ext uri="{FF2B5EF4-FFF2-40B4-BE49-F238E27FC236}">
                <a16:creationId xmlns:a16="http://schemas.microsoft.com/office/drawing/2014/main" id="{F760AAE0-B2D7-277B-4D46-63352C7E3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337"/>
          <a:stretch/>
        </p:blipFill>
        <p:spPr bwMode="auto">
          <a:xfrm>
            <a:off x="250506" y="3429000"/>
            <a:ext cx="8163679" cy="12053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xp2">
            <a:extLst>
              <a:ext uri="{FF2B5EF4-FFF2-40B4-BE49-F238E27FC236}">
                <a16:creationId xmlns:a16="http://schemas.microsoft.com/office/drawing/2014/main" id="{6B1C1319-9500-75B5-F08B-8ED57ACC72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89" t="15108" b="32554"/>
          <a:stretch/>
        </p:blipFill>
        <p:spPr bwMode="auto">
          <a:xfrm>
            <a:off x="971600" y="1149973"/>
            <a:ext cx="4896544" cy="12961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571E036-AFAF-EBF2-5605-77C2B544AB7A}"/>
              </a:ext>
            </a:extLst>
          </p:cNvPr>
          <p:cNvPicPr>
            <a:picLocks noChangeAspect="1"/>
          </p:cNvPicPr>
          <p:nvPr/>
        </p:nvPicPr>
        <p:blipFill rotWithShape="1">
          <a:blip r:embed="rId2"/>
          <a:srcRect t="64940"/>
          <a:stretch/>
        </p:blipFill>
        <p:spPr>
          <a:xfrm>
            <a:off x="755576" y="2607108"/>
            <a:ext cx="6840760" cy="660900"/>
          </a:xfrm>
          <a:prstGeom prst="rect">
            <a:avLst/>
          </a:prstGeom>
        </p:spPr>
      </p:pic>
    </p:spTree>
    <p:extLst>
      <p:ext uri="{BB962C8B-B14F-4D97-AF65-F5344CB8AC3E}">
        <p14:creationId xmlns:p14="http://schemas.microsoft.com/office/powerpoint/2010/main" val="119834317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457200" y="274680"/>
            <a:ext cx="8229240" cy="1142640"/>
          </a:xfrm>
          <a:prstGeom prst="rect">
            <a:avLst/>
          </a:prstGeom>
          <a:no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b="0" strike="noStrike" spc="-1">
              <a:solidFill>
                <a:srgbClr val="000000"/>
              </a:solidFill>
              <a:latin typeface="Calibri"/>
            </a:endParaRPr>
          </a:p>
        </p:txBody>
      </p:sp>
      <p:pic>
        <p:nvPicPr>
          <p:cNvPr id="99" name="Picture 2"/>
          <p:cNvPicPr/>
          <p:nvPr/>
        </p:nvPicPr>
        <p:blipFill>
          <a:blip r:embed="rId2"/>
          <a:stretch>
            <a:fillRect/>
          </a:stretch>
        </p:blipFill>
        <p:spPr>
          <a:xfrm>
            <a:off x="1295280" y="225720"/>
            <a:ext cx="5714640" cy="6344280"/>
          </a:xfrm>
          <a:prstGeom prst="rect">
            <a:avLst/>
          </a:prstGeom>
          <a:ln>
            <a:noFill/>
          </a:ln>
        </p:spPr>
      </p:pic>
    </p:spTree>
    <p:extLst>
      <p:ext uri="{BB962C8B-B14F-4D97-AF65-F5344CB8AC3E}">
        <p14:creationId xmlns:p14="http://schemas.microsoft.com/office/powerpoint/2010/main" val="3081268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81E1-585D-23A5-2947-BBA4AFC014F7}"/>
              </a:ext>
            </a:extLst>
          </p:cNvPr>
          <p:cNvSpPr>
            <a:spLocks noGrp="1"/>
          </p:cNvSpPr>
          <p:nvPr>
            <p:ph type="title"/>
          </p:nvPr>
        </p:nvSpPr>
        <p:spPr/>
        <p:txBody>
          <a:bodyPr/>
          <a:lstStyle/>
          <a:p>
            <a:r>
              <a:rPr lang="en-IN" dirty="0"/>
              <a:t>Multiplexer(MUX)</a:t>
            </a:r>
          </a:p>
        </p:txBody>
      </p:sp>
      <p:pic>
        <p:nvPicPr>
          <p:cNvPr id="5" name="Content Placeholder 4">
            <a:extLst>
              <a:ext uri="{FF2B5EF4-FFF2-40B4-BE49-F238E27FC236}">
                <a16:creationId xmlns:a16="http://schemas.microsoft.com/office/drawing/2014/main" id="{B55A018F-9C17-451A-4587-5156D4FFAFF2}"/>
              </a:ext>
            </a:extLst>
          </p:cNvPr>
          <p:cNvPicPr>
            <a:picLocks noGrp="1" noChangeAspect="1"/>
          </p:cNvPicPr>
          <p:nvPr>
            <p:ph idx="1"/>
          </p:nvPr>
        </p:nvPicPr>
        <p:blipFill>
          <a:blip r:embed="rId2"/>
          <a:stretch>
            <a:fillRect/>
          </a:stretch>
        </p:blipFill>
        <p:spPr>
          <a:xfrm>
            <a:off x="457200" y="1556792"/>
            <a:ext cx="3436918" cy="1341236"/>
          </a:xfrm>
        </p:spPr>
      </p:pic>
      <p:pic>
        <p:nvPicPr>
          <p:cNvPr id="7" name="Picture 6">
            <a:extLst>
              <a:ext uri="{FF2B5EF4-FFF2-40B4-BE49-F238E27FC236}">
                <a16:creationId xmlns:a16="http://schemas.microsoft.com/office/drawing/2014/main" id="{EE80CB04-9487-98A0-3A7B-7B06E6355F0C}"/>
              </a:ext>
            </a:extLst>
          </p:cNvPr>
          <p:cNvPicPr>
            <a:picLocks noChangeAspect="1"/>
          </p:cNvPicPr>
          <p:nvPr/>
        </p:nvPicPr>
        <p:blipFill>
          <a:blip r:embed="rId3"/>
          <a:stretch>
            <a:fillRect/>
          </a:stretch>
        </p:blipFill>
        <p:spPr>
          <a:xfrm>
            <a:off x="571510" y="3212976"/>
            <a:ext cx="3208298" cy="967824"/>
          </a:xfrm>
          <a:prstGeom prst="rect">
            <a:avLst/>
          </a:prstGeom>
        </p:spPr>
      </p:pic>
      <p:pic>
        <p:nvPicPr>
          <p:cNvPr id="9" name="Picture 8">
            <a:extLst>
              <a:ext uri="{FF2B5EF4-FFF2-40B4-BE49-F238E27FC236}">
                <a16:creationId xmlns:a16="http://schemas.microsoft.com/office/drawing/2014/main" id="{D5DA2A85-3B4B-44D3-3EC3-29B96B0FB97E}"/>
              </a:ext>
            </a:extLst>
          </p:cNvPr>
          <p:cNvPicPr>
            <a:picLocks noChangeAspect="1"/>
          </p:cNvPicPr>
          <p:nvPr/>
        </p:nvPicPr>
        <p:blipFill>
          <a:blip r:embed="rId4"/>
          <a:stretch>
            <a:fillRect/>
          </a:stretch>
        </p:blipFill>
        <p:spPr>
          <a:xfrm>
            <a:off x="4716016" y="1556792"/>
            <a:ext cx="3185436" cy="3581710"/>
          </a:xfrm>
          <a:prstGeom prst="rect">
            <a:avLst/>
          </a:prstGeom>
        </p:spPr>
      </p:pic>
      <p:pic>
        <p:nvPicPr>
          <p:cNvPr id="11" name="Picture 10">
            <a:extLst>
              <a:ext uri="{FF2B5EF4-FFF2-40B4-BE49-F238E27FC236}">
                <a16:creationId xmlns:a16="http://schemas.microsoft.com/office/drawing/2014/main" id="{E49EAE00-B6AB-8FE1-5BA0-37EC9126F367}"/>
              </a:ext>
            </a:extLst>
          </p:cNvPr>
          <p:cNvPicPr>
            <a:picLocks noChangeAspect="1"/>
          </p:cNvPicPr>
          <p:nvPr/>
        </p:nvPicPr>
        <p:blipFill>
          <a:blip r:embed="rId5"/>
          <a:stretch>
            <a:fillRect/>
          </a:stretch>
        </p:blipFill>
        <p:spPr>
          <a:xfrm>
            <a:off x="883957" y="4365104"/>
            <a:ext cx="2583404" cy="1676545"/>
          </a:xfrm>
          <a:prstGeom prst="rect">
            <a:avLst/>
          </a:prstGeom>
        </p:spPr>
      </p:pic>
      <p:pic>
        <p:nvPicPr>
          <p:cNvPr id="13" name="Picture 12">
            <a:extLst>
              <a:ext uri="{FF2B5EF4-FFF2-40B4-BE49-F238E27FC236}">
                <a16:creationId xmlns:a16="http://schemas.microsoft.com/office/drawing/2014/main" id="{36F29625-9044-5C0D-E039-D9FBB981B779}"/>
              </a:ext>
            </a:extLst>
          </p:cNvPr>
          <p:cNvPicPr>
            <a:picLocks noChangeAspect="1"/>
          </p:cNvPicPr>
          <p:nvPr/>
        </p:nvPicPr>
        <p:blipFill>
          <a:blip r:embed="rId6"/>
          <a:stretch>
            <a:fillRect/>
          </a:stretch>
        </p:blipFill>
        <p:spPr>
          <a:xfrm>
            <a:off x="4427984" y="5241812"/>
            <a:ext cx="2895851" cy="1310754"/>
          </a:xfrm>
          <a:prstGeom prst="rect">
            <a:avLst/>
          </a:prstGeom>
        </p:spPr>
      </p:pic>
    </p:spTree>
    <p:extLst>
      <p:ext uri="{BB962C8B-B14F-4D97-AF65-F5344CB8AC3E}">
        <p14:creationId xmlns:p14="http://schemas.microsoft.com/office/powerpoint/2010/main" val="9198575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02881-26D9-D00F-71A4-55AF89FCA25A}"/>
              </a:ext>
            </a:extLst>
          </p:cNvPr>
          <p:cNvSpPr>
            <a:spLocks noGrp="1"/>
          </p:cNvSpPr>
          <p:nvPr>
            <p:ph type="title"/>
          </p:nvPr>
        </p:nvSpPr>
        <p:spPr/>
        <p:txBody>
          <a:bodyPr/>
          <a:lstStyle/>
          <a:p>
            <a:r>
              <a:rPr lang="en-IN" dirty="0"/>
              <a:t>Application of MUX</a:t>
            </a:r>
          </a:p>
        </p:txBody>
      </p:sp>
      <p:sp>
        <p:nvSpPr>
          <p:cNvPr id="3" name="Content Placeholder 2">
            <a:extLst>
              <a:ext uri="{FF2B5EF4-FFF2-40B4-BE49-F238E27FC236}">
                <a16:creationId xmlns:a16="http://schemas.microsoft.com/office/drawing/2014/main" id="{3A716CD4-6DF9-0FDE-7D9A-A9CE36956B5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8D8EB3F-2D07-94E8-75E8-0496CBE6EA08}"/>
              </a:ext>
            </a:extLst>
          </p:cNvPr>
          <p:cNvPicPr>
            <a:picLocks noChangeAspect="1"/>
          </p:cNvPicPr>
          <p:nvPr/>
        </p:nvPicPr>
        <p:blipFill>
          <a:blip r:embed="rId2"/>
          <a:stretch>
            <a:fillRect/>
          </a:stretch>
        </p:blipFill>
        <p:spPr>
          <a:xfrm>
            <a:off x="611560" y="1451918"/>
            <a:ext cx="7704856" cy="4425354"/>
          </a:xfrm>
          <a:prstGeom prst="rect">
            <a:avLst/>
          </a:prstGeom>
        </p:spPr>
      </p:pic>
    </p:spTree>
    <p:extLst>
      <p:ext uri="{BB962C8B-B14F-4D97-AF65-F5344CB8AC3E}">
        <p14:creationId xmlns:p14="http://schemas.microsoft.com/office/powerpoint/2010/main" val="311865517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3F033-6D4C-62FB-74C9-09955BF72CE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4D4A8B4-26A8-3BC7-74FD-695E071F73F9}"/>
              </a:ext>
            </a:extLst>
          </p:cNvPr>
          <p:cNvPicPr>
            <a:picLocks noChangeAspect="1"/>
          </p:cNvPicPr>
          <p:nvPr/>
        </p:nvPicPr>
        <p:blipFill>
          <a:blip r:embed="rId2"/>
          <a:stretch>
            <a:fillRect/>
          </a:stretch>
        </p:blipFill>
        <p:spPr>
          <a:xfrm>
            <a:off x="179512" y="116633"/>
            <a:ext cx="3604572" cy="3456384"/>
          </a:xfrm>
          <a:prstGeom prst="rect">
            <a:avLst/>
          </a:prstGeom>
        </p:spPr>
      </p:pic>
      <p:pic>
        <p:nvPicPr>
          <p:cNvPr id="6" name="Picture 5">
            <a:extLst>
              <a:ext uri="{FF2B5EF4-FFF2-40B4-BE49-F238E27FC236}">
                <a16:creationId xmlns:a16="http://schemas.microsoft.com/office/drawing/2014/main" id="{1DA692D4-8567-B4FC-7F7B-2341ECE489A0}"/>
              </a:ext>
            </a:extLst>
          </p:cNvPr>
          <p:cNvPicPr>
            <a:picLocks noChangeAspect="1"/>
          </p:cNvPicPr>
          <p:nvPr/>
        </p:nvPicPr>
        <p:blipFill>
          <a:blip r:embed="rId3"/>
          <a:stretch>
            <a:fillRect/>
          </a:stretch>
        </p:blipFill>
        <p:spPr>
          <a:xfrm>
            <a:off x="4572000" y="620688"/>
            <a:ext cx="3840813" cy="1790855"/>
          </a:xfrm>
          <a:prstGeom prst="rect">
            <a:avLst/>
          </a:prstGeom>
        </p:spPr>
      </p:pic>
      <p:pic>
        <p:nvPicPr>
          <p:cNvPr id="8" name="Picture 7">
            <a:extLst>
              <a:ext uri="{FF2B5EF4-FFF2-40B4-BE49-F238E27FC236}">
                <a16:creationId xmlns:a16="http://schemas.microsoft.com/office/drawing/2014/main" id="{ABFD4CE4-8309-8CCC-3DED-31857E32966F}"/>
              </a:ext>
            </a:extLst>
          </p:cNvPr>
          <p:cNvPicPr>
            <a:picLocks noChangeAspect="1"/>
          </p:cNvPicPr>
          <p:nvPr/>
        </p:nvPicPr>
        <p:blipFill>
          <a:blip r:embed="rId4"/>
          <a:stretch>
            <a:fillRect/>
          </a:stretch>
        </p:blipFill>
        <p:spPr>
          <a:xfrm>
            <a:off x="4932040" y="3645024"/>
            <a:ext cx="3673158" cy="259228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ADB902-90F3-8CF7-C714-67F8B75D674F}"/>
                  </a:ext>
                </a:extLst>
              </p:cNvPr>
              <p:cNvSpPr txBox="1"/>
              <p:nvPr/>
            </p:nvSpPr>
            <p:spPr>
              <a:xfrm>
                <a:off x="4140613" y="3291840"/>
                <a:ext cx="1205523" cy="277576"/>
              </a:xfrm>
              <a:prstGeom prst="rect">
                <a:avLst/>
              </a:prstGeom>
              <a:noFill/>
            </p:spPr>
            <p:txBody>
              <a:bodyPr wrap="none" lIns="0" tIns="0" rIns="0" bIns="0" rtlCol="0">
                <a:spAutoFit/>
              </a:bodyPr>
              <a:lstStyle/>
              <a:p>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𝑆</m:t>
                        </m:r>
                      </m:e>
                    </m:acc>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0</m:t>
                        </m:r>
                      </m:sub>
                    </m:sSub>
                  </m:oMath>
                </a14:m>
                <a:r>
                  <a:rPr lang="en-IN" dirty="0"/>
                  <a:t>+S </a:t>
                </a:r>
                <a14:m>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𝐼</m:t>
                        </m:r>
                      </m:e>
                      <m:sub>
                        <m:r>
                          <a:rPr lang="en-IN" b="0" i="1" smtClean="0">
                            <a:latin typeface="Cambria Math" panose="02040503050406030204" pitchFamily="18" charset="0"/>
                          </a:rPr>
                          <m:t>1</m:t>
                        </m:r>
                      </m:sub>
                    </m:sSub>
                  </m:oMath>
                </a14:m>
                <a:endParaRPr lang="en-IN" dirty="0"/>
              </a:p>
            </p:txBody>
          </p:sp>
        </mc:Choice>
        <mc:Fallback xmlns="">
          <p:sp>
            <p:nvSpPr>
              <p:cNvPr id="9" name="TextBox 8">
                <a:extLst>
                  <a:ext uri="{FF2B5EF4-FFF2-40B4-BE49-F238E27FC236}">
                    <a16:creationId xmlns:a16="http://schemas.microsoft.com/office/drawing/2014/main" id="{FBADB902-90F3-8CF7-C714-67F8B75D674F}"/>
                  </a:ext>
                </a:extLst>
              </p:cNvPr>
              <p:cNvSpPr txBox="1">
                <a:spLocks noRot="1" noChangeAspect="1" noMove="1" noResize="1" noEditPoints="1" noAdjustHandles="1" noChangeArrowheads="1" noChangeShapeType="1" noTextEdit="1"/>
              </p:cNvSpPr>
              <p:nvPr/>
            </p:nvSpPr>
            <p:spPr>
              <a:xfrm>
                <a:off x="4140613" y="3291840"/>
                <a:ext cx="1205523" cy="277576"/>
              </a:xfrm>
              <a:prstGeom prst="rect">
                <a:avLst/>
              </a:prstGeom>
              <a:blipFill>
                <a:blip r:embed="rId5"/>
                <a:stretch>
                  <a:fillRect l="-6566" t="-26087" r="-3535" b="-50000"/>
                </a:stretch>
              </a:blipFill>
            </p:spPr>
            <p:txBody>
              <a:bodyPr/>
              <a:lstStyle/>
              <a:p>
                <a:r>
                  <a:rPr lang="en-IN">
                    <a:noFill/>
                  </a:rPr>
                  <a:t> </a:t>
                </a:r>
              </a:p>
            </p:txBody>
          </p:sp>
        </mc:Fallback>
      </mc:AlternateContent>
    </p:spTree>
    <p:extLst>
      <p:ext uri="{BB962C8B-B14F-4D97-AF65-F5344CB8AC3E}">
        <p14:creationId xmlns:p14="http://schemas.microsoft.com/office/powerpoint/2010/main" val="110869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A7FE-7CE0-0F83-2E39-86A770DC7FC0}"/>
              </a:ext>
            </a:extLst>
          </p:cNvPr>
          <p:cNvSpPr>
            <a:spLocks noGrp="1"/>
          </p:cNvSpPr>
          <p:nvPr>
            <p:ph type="title"/>
          </p:nvPr>
        </p:nvSpPr>
        <p:spPr/>
        <p:txBody>
          <a:bodyPr/>
          <a:lstStyle/>
          <a:p>
            <a:r>
              <a:rPr lang="en-IN" dirty="0"/>
              <a:t>4:1 Multiplexer</a:t>
            </a:r>
          </a:p>
        </p:txBody>
      </p:sp>
      <p:pic>
        <p:nvPicPr>
          <p:cNvPr id="5" name="Picture 4">
            <a:extLst>
              <a:ext uri="{FF2B5EF4-FFF2-40B4-BE49-F238E27FC236}">
                <a16:creationId xmlns:a16="http://schemas.microsoft.com/office/drawing/2014/main" id="{5EAB202B-B7DC-F971-DC0F-B3C59901E503}"/>
              </a:ext>
            </a:extLst>
          </p:cNvPr>
          <p:cNvPicPr>
            <a:picLocks noChangeAspect="1"/>
          </p:cNvPicPr>
          <p:nvPr/>
        </p:nvPicPr>
        <p:blipFill>
          <a:blip r:embed="rId2"/>
          <a:stretch>
            <a:fillRect/>
          </a:stretch>
        </p:blipFill>
        <p:spPr>
          <a:xfrm>
            <a:off x="3472370" y="2027792"/>
            <a:ext cx="4816257" cy="3482642"/>
          </a:xfrm>
          <a:prstGeom prst="rect">
            <a:avLst/>
          </a:prstGeom>
        </p:spPr>
      </p:pic>
      <p:pic>
        <p:nvPicPr>
          <p:cNvPr id="7" name="Picture 6">
            <a:extLst>
              <a:ext uri="{FF2B5EF4-FFF2-40B4-BE49-F238E27FC236}">
                <a16:creationId xmlns:a16="http://schemas.microsoft.com/office/drawing/2014/main" id="{23DA5D33-E8D4-9297-6A18-736DB5E2CF99}"/>
              </a:ext>
            </a:extLst>
          </p:cNvPr>
          <p:cNvPicPr>
            <a:picLocks noChangeAspect="1"/>
          </p:cNvPicPr>
          <p:nvPr/>
        </p:nvPicPr>
        <p:blipFill>
          <a:blip r:embed="rId3"/>
          <a:stretch>
            <a:fillRect/>
          </a:stretch>
        </p:blipFill>
        <p:spPr>
          <a:xfrm>
            <a:off x="683568" y="1124744"/>
            <a:ext cx="2088061" cy="1806097"/>
          </a:xfrm>
          <a:prstGeom prst="rect">
            <a:avLst/>
          </a:prstGeom>
        </p:spPr>
      </p:pic>
      <p:pic>
        <p:nvPicPr>
          <p:cNvPr id="9" name="Picture 8">
            <a:extLst>
              <a:ext uri="{FF2B5EF4-FFF2-40B4-BE49-F238E27FC236}">
                <a16:creationId xmlns:a16="http://schemas.microsoft.com/office/drawing/2014/main" id="{805EC897-CF39-03BD-CAB1-0D8B5C0B2A42}"/>
              </a:ext>
            </a:extLst>
          </p:cNvPr>
          <p:cNvPicPr>
            <a:picLocks noChangeAspect="1"/>
          </p:cNvPicPr>
          <p:nvPr/>
        </p:nvPicPr>
        <p:blipFill>
          <a:blip r:embed="rId4"/>
          <a:stretch>
            <a:fillRect/>
          </a:stretch>
        </p:blipFill>
        <p:spPr>
          <a:xfrm>
            <a:off x="827584" y="3419696"/>
            <a:ext cx="2179509" cy="221761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71E72F2-B82A-904B-CA88-E4F6E9F36EF3}"/>
                  </a:ext>
                </a:extLst>
              </p:cNvPr>
              <p:cNvSpPr txBox="1"/>
              <p:nvPr/>
            </p:nvSpPr>
            <p:spPr>
              <a:xfrm>
                <a:off x="3419872" y="5733256"/>
                <a:ext cx="4464496" cy="2775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acc>
                        <m:accPr>
                          <m:chr m:val="̅"/>
                          <m:ctrlPr>
                            <a:rPr lang="en-IN" i="1" smtClean="0">
                              <a:latin typeface="Cambria Math" panose="02040503050406030204" pitchFamily="18" charset="0"/>
                            </a:rPr>
                          </m:ctrlPr>
                        </m:accPr>
                        <m:e>
                          <m:r>
                            <a:rPr lang="en-US" i="1">
                              <a:latin typeface="Cambria Math" panose="02040503050406030204" pitchFamily="18" charset="0"/>
                            </a:rPr>
                            <m:t>𝐵</m:t>
                          </m:r>
                        </m:e>
                      </m:acc>
                      <m:acc>
                        <m:accPr>
                          <m:chr m:val="̅"/>
                          <m:ctrlPr>
                            <a:rPr lang="en-IN"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0</m:t>
                          </m:r>
                        </m:sub>
                      </m:sSub>
                      <m:r>
                        <a:rPr lang="en-US" b="0" i="1" smtClean="0">
                          <a:latin typeface="Cambria Math" panose="02040503050406030204" pitchFamily="18" charset="0"/>
                        </a:rPr>
                        <m:t>+</m:t>
                      </m:r>
                      <m:acc>
                        <m:accPr>
                          <m:chr m:val="̅"/>
                          <m:ctrlPr>
                            <a:rPr lang="en-IN" i="1">
                              <a:latin typeface="Cambria Math" panose="02040503050406030204" pitchFamily="18" charset="0"/>
                            </a:rPr>
                          </m:ctrlPr>
                        </m:accPr>
                        <m:e>
                          <m:r>
                            <a:rPr lang="en-US" i="1">
                              <a:latin typeface="Cambria Math" panose="02040503050406030204" pitchFamily="18" charset="0"/>
                            </a:rPr>
                            <m:t>𝐵</m:t>
                          </m:r>
                        </m:e>
                      </m:acc>
                      <m:r>
                        <a:rPr lang="en-US" b="0" i="1" smtClean="0">
                          <a:latin typeface="Cambria Math" panose="02040503050406030204" pitchFamily="18" charset="0"/>
                        </a:rPr>
                        <m:t> </m:t>
                      </m:r>
                      <m:r>
                        <a:rPr lang="en-US" b="0" i="1" smtClean="0">
                          <a:latin typeface="Cambria Math" panose="02040503050406030204" pitchFamily="18" charset="0"/>
                        </a:rPr>
                        <m:t>𝐴</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acc>
                        <m:accPr>
                          <m:chr m:val="̅"/>
                          <m:ctrlPr>
                            <a:rPr lang="en-IN" i="1">
                              <a:latin typeface="Cambria Math" panose="02040503050406030204" pitchFamily="18" charset="0"/>
                            </a:rPr>
                          </m:ctrlPr>
                        </m:accPr>
                        <m:e>
                          <m:r>
                            <a:rPr lang="en-US" i="1">
                              <a:latin typeface="Cambria Math" panose="02040503050406030204" pitchFamily="18" charset="0"/>
                            </a:rPr>
                            <m:t>𝐴</m:t>
                          </m:r>
                        </m:e>
                      </m:acc>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𝐵𝐴</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3</m:t>
                          </m:r>
                        </m:sub>
                      </m:sSub>
                    </m:oMath>
                  </m:oMathPara>
                </a14:m>
                <a:endParaRPr lang="en-IN" dirty="0"/>
              </a:p>
            </p:txBody>
          </p:sp>
        </mc:Choice>
        <mc:Fallback xmlns="">
          <p:sp>
            <p:nvSpPr>
              <p:cNvPr id="3" name="TextBox 2">
                <a:extLst>
                  <a:ext uri="{FF2B5EF4-FFF2-40B4-BE49-F238E27FC236}">
                    <a16:creationId xmlns:a16="http://schemas.microsoft.com/office/drawing/2014/main" id="{171E72F2-B82A-904B-CA88-E4F6E9F36EF3}"/>
                  </a:ext>
                </a:extLst>
              </p:cNvPr>
              <p:cNvSpPr txBox="1">
                <a:spLocks noRot="1" noChangeAspect="1" noMove="1" noResize="1" noEditPoints="1" noAdjustHandles="1" noChangeArrowheads="1" noChangeShapeType="1" noTextEdit="1"/>
              </p:cNvSpPr>
              <p:nvPr/>
            </p:nvSpPr>
            <p:spPr>
              <a:xfrm>
                <a:off x="3419872" y="5733256"/>
                <a:ext cx="4464496" cy="277576"/>
              </a:xfrm>
              <a:prstGeom prst="rect">
                <a:avLst/>
              </a:prstGeom>
              <a:blipFill>
                <a:blip r:embed="rId5"/>
                <a:stretch>
                  <a:fillRect t="-2174" b="-17391"/>
                </a:stretch>
              </a:blipFill>
            </p:spPr>
            <p:txBody>
              <a:bodyPr/>
              <a:lstStyle/>
              <a:p>
                <a:r>
                  <a:rPr lang="en-IN">
                    <a:noFill/>
                  </a:rPr>
                  <a:t> </a:t>
                </a:r>
              </a:p>
            </p:txBody>
          </p:sp>
        </mc:Fallback>
      </mc:AlternateContent>
    </p:spTree>
    <p:extLst>
      <p:ext uri="{BB962C8B-B14F-4D97-AF65-F5344CB8AC3E}">
        <p14:creationId xmlns:p14="http://schemas.microsoft.com/office/powerpoint/2010/main" val="33298795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85B24-4BCC-EC2C-18BA-45012511B4EC}"/>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90C7C0-6997-A169-1853-3FDD4EAA0E9E}"/>
              </a:ext>
            </a:extLst>
          </p:cNvPr>
          <p:cNvPicPr>
            <a:picLocks noGrp="1" noChangeAspect="1"/>
          </p:cNvPicPr>
          <p:nvPr>
            <p:ph idx="1"/>
          </p:nvPr>
        </p:nvPicPr>
        <p:blipFill>
          <a:blip r:embed="rId2"/>
          <a:stretch>
            <a:fillRect/>
          </a:stretch>
        </p:blipFill>
        <p:spPr>
          <a:xfrm>
            <a:off x="251520" y="1196752"/>
            <a:ext cx="3764606" cy="3482642"/>
          </a:xfrm>
        </p:spPr>
      </p:pic>
      <p:pic>
        <p:nvPicPr>
          <p:cNvPr id="6" name="Picture 5">
            <a:extLst>
              <a:ext uri="{FF2B5EF4-FFF2-40B4-BE49-F238E27FC236}">
                <a16:creationId xmlns:a16="http://schemas.microsoft.com/office/drawing/2014/main" id="{F415B5E6-8F31-67F9-9BFA-353DFC51176D}"/>
              </a:ext>
            </a:extLst>
          </p:cNvPr>
          <p:cNvPicPr>
            <a:picLocks noChangeAspect="1"/>
          </p:cNvPicPr>
          <p:nvPr/>
        </p:nvPicPr>
        <p:blipFill>
          <a:blip r:embed="rId3"/>
          <a:stretch>
            <a:fillRect/>
          </a:stretch>
        </p:blipFill>
        <p:spPr>
          <a:xfrm>
            <a:off x="4932040" y="1340768"/>
            <a:ext cx="3375953" cy="2743438"/>
          </a:xfrm>
          <a:prstGeom prst="rect">
            <a:avLst/>
          </a:prstGeom>
        </p:spPr>
      </p:pic>
      <p:pic>
        <p:nvPicPr>
          <p:cNvPr id="8" name="Picture 7">
            <a:extLst>
              <a:ext uri="{FF2B5EF4-FFF2-40B4-BE49-F238E27FC236}">
                <a16:creationId xmlns:a16="http://schemas.microsoft.com/office/drawing/2014/main" id="{FD131937-646D-43FA-73EC-A440E1E57F41}"/>
              </a:ext>
            </a:extLst>
          </p:cNvPr>
          <p:cNvPicPr>
            <a:picLocks noChangeAspect="1"/>
          </p:cNvPicPr>
          <p:nvPr/>
        </p:nvPicPr>
        <p:blipFill>
          <a:blip r:embed="rId4"/>
          <a:stretch>
            <a:fillRect/>
          </a:stretch>
        </p:blipFill>
        <p:spPr>
          <a:xfrm>
            <a:off x="1547664" y="5733256"/>
            <a:ext cx="5875529" cy="693480"/>
          </a:xfrm>
          <a:prstGeom prst="rect">
            <a:avLst/>
          </a:prstGeom>
        </p:spPr>
      </p:pic>
      <p:sp>
        <p:nvSpPr>
          <p:cNvPr id="9" name="TextBox 8">
            <a:extLst>
              <a:ext uri="{FF2B5EF4-FFF2-40B4-BE49-F238E27FC236}">
                <a16:creationId xmlns:a16="http://schemas.microsoft.com/office/drawing/2014/main" id="{2DFA5648-0DD4-4936-B292-8A754A425808}"/>
              </a:ext>
            </a:extLst>
          </p:cNvPr>
          <p:cNvSpPr txBox="1"/>
          <p:nvPr/>
        </p:nvSpPr>
        <p:spPr>
          <a:xfrm>
            <a:off x="3761521" y="431264"/>
            <a:ext cx="3369833" cy="707886"/>
          </a:xfrm>
          <a:prstGeom prst="rect">
            <a:avLst/>
          </a:prstGeom>
          <a:noFill/>
        </p:spPr>
        <p:txBody>
          <a:bodyPr wrap="none" rtlCol="0">
            <a:spAutoFit/>
          </a:bodyPr>
          <a:lstStyle/>
          <a:p>
            <a:r>
              <a:rPr lang="en-IN" sz="4000" dirty="0"/>
              <a:t>8:1 Multiplexer</a:t>
            </a:r>
          </a:p>
        </p:txBody>
      </p:sp>
    </p:spTree>
    <p:extLst>
      <p:ext uri="{BB962C8B-B14F-4D97-AF65-F5344CB8AC3E}">
        <p14:creationId xmlns:p14="http://schemas.microsoft.com/office/powerpoint/2010/main" val="389813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E1C4-B2BA-9E01-AF5F-64B628864C6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96145F4-E285-E98B-6301-598AB6266BFA}"/>
              </a:ext>
            </a:extLst>
          </p:cNvPr>
          <p:cNvSpPr>
            <a:spLocks noGrp="1"/>
          </p:cNvSpPr>
          <p:nvPr>
            <p:ph type="subTitle" idx="1"/>
          </p:nvPr>
        </p:nvSpPr>
        <p:spPr>
          <a:xfrm>
            <a:off x="255561" y="446398"/>
            <a:ext cx="7772400" cy="5425008"/>
          </a:xfrm>
          <a:prstGeom prst="rect">
            <a:avLst/>
          </a:prstGeom>
        </p:spPr>
        <p:txBody>
          <a:bodyPr>
            <a:noAutofit/>
          </a:bodyPr>
          <a:lstStyle/>
          <a:p>
            <a:endParaRPr lang="en-IN" sz="6000" dirty="0">
              <a:solidFill>
                <a:schemeClr val="tx1"/>
              </a:solidFill>
            </a:endParaRPr>
          </a:p>
        </p:txBody>
      </p:sp>
      <p:pic>
        <p:nvPicPr>
          <p:cNvPr id="2052" name="Picture 4" descr="Binary addition">
            <a:extLst>
              <a:ext uri="{FF2B5EF4-FFF2-40B4-BE49-F238E27FC236}">
                <a16:creationId xmlns:a16="http://schemas.microsoft.com/office/drawing/2014/main" id="{4B8B95CA-3A22-CAFC-DD4D-C050E1B45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739" y="1196752"/>
            <a:ext cx="344805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xample of Binary Addition">
            <a:extLst>
              <a:ext uri="{FF2B5EF4-FFF2-40B4-BE49-F238E27FC236}">
                <a16:creationId xmlns:a16="http://schemas.microsoft.com/office/drawing/2014/main" id="{D030FFE9-32EB-2CFB-EAC3-E5323BFBBF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70"/>
          <a:stretch/>
        </p:blipFill>
        <p:spPr bwMode="auto">
          <a:xfrm>
            <a:off x="4860032" y="1412776"/>
            <a:ext cx="2676525" cy="245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200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09856-D101-7F23-1787-494F6C4E7F28}"/>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8B252F4-094A-5026-539C-80236AC0368A}"/>
              </a:ext>
            </a:extLst>
          </p:cNvPr>
          <p:cNvSpPr txBox="1"/>
          <p:nvPr/>
        </p:nvSpPr>
        <p:spPr>
          <a:xfrm>
            <a:off x="3761521" y="431264"/>
            <a:ext cx="3369833" cy="707886"/>
          </a:xfrm>
          <a:prstGeom prst="rect">
            <a:avLst/>
          </a:prstGeom>
          <a:noFill/>
        </p:spPr>
        <p:txBody>
          <a:bodyPr wrap="none" rtlCol="0">
            <a:spAutoFit/>
          </a:bodyPr>
          <a:lstStyle/>
          <a:p>
            <a:r>
              <a:rPr lang="en-IN" sz="4000" dirty="0"/>
              <a:t>8:1 Multiplexer</a:t>
            </a:r>
          </a:p>
        </p:txBody>
      </p:sp>
      <p:pic>
        <p:nvPicPr>
          <p:cNvPr id="7" name="Picture 6">
            <a:extLst>
              <a:ext uri="{FF2B5EF4-FFF2-40B4-BE49-F238E27FC236}">
                <a16:creationId xmlns:a16="http://schemas.microsoft.com/office/drawing/2014/main" id="{294A0265-8C00-04E1-4AA0-EB00C650792A}"/>
              </a:ext>
            </a:extLst>
          </p:cNvPr>
          <p:cNvPicPr>
            <a:picLocks noChangeAspect="1"/>
          </p:cNvPicPr>
          <p:nvPr/>
        </p:nvPicPr>
        <p:blipFill>
          <a:blip r:embed="rId2"/>
          <a:stretch>
            <a:fillRect/>
          </a:stretch>
        </p:blipFill>
        <p:spPr>
          <a:xfrm>
            <a:off x="853117" y="1916832"/>
            <a:ext cx="7437765" cy="3574090"/>
          </a:xfrm>
          <a:prstGeom prst="rect">
            <a:avLst/>
          </a:prstGeom>
        </p:spPr>
      </p:pic>
    </p:spTree>
    <p:extLst>
      <p:ext uri="{BB962C8B-B14F-4D97-AF65-F5344CB8AC3E}">
        <p14:creationId xmlns:p14="http://schemas.microsoft.com/office/powerpoint/2010/main" val="42322704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E72B5-F9B7-4AFC-F910-770F0B59F57D}"/>
            </a:ext>
          </a:extLst>
        </p:cNvPr>
        <p:cNvGrpSpPr/>
        <p:nvPr/>
      </p:nvGrpSpPr>
      <p:grpSpPr>
        <a:xfrm>
          <a:off x="0" y="0"/>
          <a:ext cx="0" cy="0"/>
          <a:chOff x="0" y="0"/>
          <a:chExt cx="0" cy="0"/>
        </a:xfrm>
      </p:grpSpPr>
      <p:pic>
        <p:nvPicPr>
          <p:cNvPr id="2050" name="Picture 2" descr="F:\dsd-videos&amp;images\decphotos\testjpg_Page23_Image1.jpg">
            <a:extLst>
              <a:ext uri="{FF2B5EF4-FFF2-40B4-BE49-F238E27FC236}">
                <a16:creationId xmlns:a16="http://schemas.microsoft.com/office/drawing/2014/main" id="{C5121DC4-036A-2C72-A20B-26B43F6C0B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5576" y="116632"/>
            <a:ext cx="7059091" cy="65263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DF13DD-B255-3827-D106-37C14B1DFFB4}"/>
              </a:ext>
            </a:extLst>
          </p:cNvPr>
          <p:cNvSpPr txBox="1"/>
          <p:nvPr/>
        </p:nvSpPr>
        <p:spPr>
          <a:xfrm>
            <a:off x="4006788" y="5661248"/>
            <a:ext cx="205172" cy="216024"/>
          </a:xfrm>
          <a:prstGeom prst="rect">
            <a:avLst/>
          </a:prstGeom>
          <a:solidFill>
            <a:schemeClr val="bg1"/>
          </a:solidFill>
        </p:spPr>
        <p:txBody>
          <a:bodyPr wrap="square" rtlCol="0">
            <a:spAutoFit/>
          </a:bodyPr>
          <a:lstStyle/>
          <a:p>
            <a:endParaRPr lang="en-IN" dirty="0">
              <a:ln>
                <a:solidFill>
                  <a:schemeClr val="bg1"/>
                </a:solidFill>
              </a:ln>
              <a:solidFill>
                <a:schemeClr val="bg1"/>
              </a:solidFill>
            </a:endParaRPr>
          </a:p>
        </p:txBody>
      </p:sp>
      <p:sp>
        <p:nvSpPr>
          <p:cNvPr id="5" name="TextBox 4">
            <a:extLst>
              <a:ext uri="{FF2B5EF4-FFF2-40B4-BE49-F238E27FC236}">
                <a16:creationId xmlns:a16="http://schemas.microsoft.com/office/drawing/2014/main" id="{C093B493-A245-D97C-60D2-7C7DA58277F7}"/>
              </a:ext>
            </a:extLst>
          </p:cNvPr>
          <p:cNvSpPr txBox="1"/>
          <p:nvPr/>
        </p:nvSpPr>
        <p:spPr>
          <a:xfrm>
            <a:off x="3563888" y="5760606"/>
            <a:ext cx="360040" cy="216024"/>
          </a:xfrm>
          <a:prstGeom prst="rect">
            <a:avLst/>
          </a:prstGeom>
          <a:solidFill>
            <a:schemeClr val="bg1"/>
          </a:solidFill>
        </p:spPr>
        <p:txBody>
          <a:bodyPr wrap="square" rtlCol="0">
            <a:spAutoFit/>
          </a:bodyPr>
          <a:lstStyle/>
          <a:p>
            <a:endParaRPr lang="en-IN" dirty="0">
              <a:ln>
                <a:solidFill>
                  <a:schemeClr val="bg1"/>
                </a:solidFill>
              </a:ln>
              <a:solidFill>
                <a:schemeClr val="bg1"/>
              </a:solidFill>
            </a:endParaRPr>
          </a:p>
        </p:txBody>
      </p:sp>
    </p:spTree>
    <p:extLst>
      <p:ext uri="{BB962C8B-B14F-4D97-AF65-F5344CB8AC3E}">
        <p14:creationId xmlns:p14="http://schemas.microsoft.com/office/powerpoint/2010/main" val="335171243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A1979-507A-D0A7-FB4E-FB9ACAECD8F9}"/>
            </a:ext>
          </a:extLst>
        </p:cNvPr>
        <p:cNvGrpSpPr/>
        <p:nvPr/>
      </p:nvGrpSpPr>
      <p:grpSpPr>
        <a:xfrm>
          <a:off x="0" y="0"/>
          <a:ext cx="0" cy="0"/>
          <a:chOff x="0" y="0"/>
          <a:chExt cx="0" cy="0"/>
        </a:xfrm>
      </p:grpSpPr>
      <p:pic>
        <p:nvPicPr>
          <p:cNvPr id="39940" name="Picture 4">
            <a:extLst>
              <a:ext uri="{FF2B5EF4-FFF2-40B4-BE49-F238E27FC236}">
                <a16:creationId xmlns:a16="http://schemas.microsoft.com/office/drawing/2014/main" id="{38F73B31-3AD0-CF3E-2055-D7533330A9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83568" y="1412776"/>
            <a:ext cx="8175005"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EA505BF8-AF96-6FFA-9079-F7AFEBEEF96A}"/>
              </a:ext>
            </a:extLst>
          </p:cNvPr>
          <p:cNvSpPr txBox="1"/>
          <p:nvPr/>
        </p:nvSpPr>
        <p:spPr>
          <a:xfrm>
            <a:off x="899592" y="580038"/>
            <a:ext cx="7416824" cy="461665"/>
          </a:xfrm>
          <a:prstGeom prst="rect">
            <a:avLst/>
          </a:prstGeom>
          <a:noFill/>
        </p:spPr>
        <p:txBody>
          <a:bodyPr wrap="square" rtlCol="0">
            <a:spAutoFit/>
          </a:bodyPr>
          <a:lstStyle/>
          <a:p>
            <a:r>
              <a:rPr lang="en-US" sz="2400" b="1" dirty="0"/>
              <a:t>Implement the following function using 4:1 MUX</a:t>
            </a:r>
            <a:endParaRPr lang="en-IN" sz="2400" b="1" dirty="0"/>
          </a:p>
        </p:txBody>
      </p:sp>
    </p:spTree>
    <p:extLst>
      <p:ext uri="{BB962C8B-B14F-4D97-AF65-F5344CB8AC3E}">
        <p14:creationId xmlns:p14="http://schemas.microsoft.com/office/powerpoint/2010/main" val="417555676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EAAE-3556-D11D-4AFF-7CC41315A80A}"/>
            </a:ext>
          </a:extLst>
        </p:cNvPr>
        <p:cNvGrpSpPr/>
        <p:nvPr/>
      </p:nvGrpSpPr>
      <p:grpSpPr>
        <a:xfrm>
          <a:off x="0" y="0"/>
          <a:ext cx="0" cy="0"/>
          <a:chOff x="0" y="0"/>
          <a:chExt cx="0" cy="0"/>
        </a:xfrm>
      </p:grpSpPr>
      <p:pic>
        <p:nvPicPr>
          <p:cNvPr id="1026" name="Picture 2" descr="F:\dsd-videos&amp;images\decphotos\testjpg_Page24_Image1.jpg">
            <a:extLst>
              <a:ext uri="{FF2B5EF4-FFF2-40B4-BE49-F238E27FC236}">
                <a16:creationId xmlns:a16="http://schemas.microsoft.com/office/drawing/2014/main" id="{634EF1FC-C828-0D03-35F6-ED5EEFCF0D3B}"/>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57200" y="620688"/>
            <a:ext cx="8229600" cy="23183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C4BBCBC9-8BF2-02FB-FE96-0A37E50BBED7}"/>
              </a:ext>
            </a:extLst>
          </p:cNvPr>
          <p:cNvGraphicFramePr>
            <a:graphicFrameLocks noGrp="1"/>
          </p:cNvGraphicFramePr>
          <p:nvPr>
            <p:extLst>
              <p:ext uri="{D42A27DB-BD31-4B8C-83A1-F6EECF244321}">
                <p14:modId xmlns:p14="http://schemas.microsoft.com/office/powerpoint/2010/main" val="79104482"/>
              </p:ext>
            </p:extLst>
          </p:nvPr>
        </p:nvGraphicFramePr>
        <p:xfrm>
          <a:off x="971600" y="2991857"/>
          <a:ext cx="2376266" cy="3337560"/>
        </p:xfrm>
        <a:graphic>
          <a:graphicData uri="http://schemas.openxmlformats.org/drawingml/2006/table">
            <a:tbl>
              <a:tblPr firstRow="1" bandRow="1">
                <a:tableStyleId>{5C22544A-7EE6-4342-B048-85BDC9FD1C3A}</a:tableStyleId>
              </a:tblPr>
              <a:tblGrid>
                <a:gridCol w="331572">
                  <a:extLst>
                    <a:ext uri="{9D8B030D-6E8A-4147-A177-3AD203B41FA5}">
                      <a16:colId xmlns:a16="http://schemas.microsoft.com/office/drawing/2014/main" val="3076351800"/>
                    </a:ext>
                  </a:extLst>
                </a:gridCol>
                <a:gridCol w="442096">
                  <a:extLst>
                    <a:ext uri="{9D8B030D-6E8A-4147-A177-3AD203B41FA5}">
                      <a16:colId xmlns:a16="http://schemas.microsoft.com/office/drawing/2014/main" val="100017901"/>
                    </a:ext>
                  </a:extLst>
                </a:gridCol>
                <a:gridCol w="497358">
                  <a:extLst>
                    <a:ext uri="{9D8B030D-6E8A-4147-A177-3AD203B41FA5}">
                      <a16:colId xmlns:a16="http://schemas.microsoft.com/office/drawing/2014/main" val="2279507781"/>
                    </a:ext>
                  </a:extLst>
                </a:gridCol>
                <a:gridCol w="552620">
                  <a:extLst>
                    <a:ext uri="{9D8B030D-6E8A-4147-A177-3AD203B41FA5}">
                      <a16:colId xmlns:a16="http://schemas.microsoft.com/office/drawing/2014/main" val="853360704"/>
                    </a:ext>
                  </a:extLst>
                </a:gridCol>
                <a:gridCol w="552620">
                  <a:extLst>
                    <a:ext uri="{9D8B030D-6E8A-4147-A177-3AD203B41FA5}">
                      <a16:colId xmlns:a16="http://schemas.microsoft.com/office/drawing/2014/main" val="2248617353"/>
                    </a:ext>
                  </a:extLst>
                </a:gridCol>
              </a:tblGrid>
              <a:tr h="370840">
                <a:tc>
                  <a:txBody>
                    <a:bodyPr/>
                    <a:lstStyle/>
                    <a:p>
                      <a:r>
                        <a:rPr lang="en-US" dirty="0"/>
                        <a:t>a</a:t>
                      </a:r>
                      <a:endParaRPr lang="en-IN" dirty="0"/>
                    </a:p>
                  </a:txBody>
                  <a:tcPr/>
                </a:tc>
                <a:tc>
                  <a:txBody>
                    <a:bodyPr/>
                    <a:lstStyle/>
                    <a:p>
                      <a:r>
                        <a:rPr lang="en-US" dirty="0"/>
                        <a:t>b</a:t>
                      </a:r>
                      <a:endParaRPr lang="en-IN" dirty="0"/>
                    </a:p>
                  </a:txBody>
                  <a:tcPr/>
                </a:tc>
                <a:tc>
                  <a:txBody>
                    <a:bodyPr/>
                    <a:lstStyle/>
                    <a:p>
                      <a:r>
                        <a:rPr lang="en-US" dirty="0"/>
                        <a:t>c</a:t>
                      </a:r>
                      <a:endParaRPr lang="en-IN" dirty="0"/>
                    </a:p>
                  </a:txBody>
                  <a:tcPr/>
                </a:tc>
                <a:tc>
                  <a:txBody>
                    <a:bodyPr/>
                    <a:lstStyle/>
                    <a:p>
                      <a:r>
                        <a:rPr lang="en-US" dirty="0"/>
                        <a:t>f</a:t>
                      </a:r>
                      <a:endParaRPr lang="en-IN" dirty="0"/>
                    </a:p>
                  </a:txBody>
                  <a:tcPr/>
                </a:tc>
                <a:tc>
                  <a:txBody>
                    <a:bodyPr/>
                    <a:lstStyle/>
                    <a:p>
                      <a:endParaRPr lang="en-IN" dirty="0"/>
                    </a:p>
                  </a:txBody>
                  <a:tcPr/>
                </a:tc>
                <a:extLst>
                  <a:ext uri="{0D108BD9-81ED-4DB2-BD59-A6C34878D82A}">
                    <a16:rowId xmlns:a16="http://schemas.microsoft.com/office/drawing/2014/main" val="1379846335"/>
                  </a:ext>
                </a:extLst>
              </a:tr>
              <a:tr h="370840">
                <a:tc>
                  <a:txBody>
                    <a:bodyPr/>
                    <a:lstStyle/>
                    <a:p>
                      <a:r>
                        <a:rPr lang="en-US" dirty="0">
                          <a:solidFill>
                            <a:srgbClr val="FF0000"/>
                          </a:solidFill>
                        </a:rPr>
                        <a:t>0</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t>0</a:t>
                      </a:r>
                      <a:endParaRPr lang="en-IN" dirty="0"/>
                    </a:p>
                  </a:txBody>
                  <a:tcPr/>
                </a:tc>
                <a:tc>
                  <a:txBody>
                    <a:bodyPr/>
                    <a:lstStyle/>
                    <a:p>
                      <a:r>
                        <a:rPr lang="en-US" dirty="0"/>
                        <a:t>1</a:t>
                      </a:r>
                      <a:endParaRPr lang="en-IN" dirty="0"/>
                    </a:p>
                  </a:txBody>
                  <a:tcPr/>
                </a:tc>
                <a:tc rowSpan="2">
                  <a:txBody>
                    <a:bodyPr/>
                    <a:lstStyle/>
                    <a:p>
                      <a:r>
                        <a:rPr lang="en-US" dirty="0"/>
                        <a:t>1</a:t>
                      </a:r>
                      <a:endParaRPr lang="en-IN" dirty="0"/>
                    </a:p>
                  </a:txBody>
                  <a:tcPr/>
                </a:tc>
                <a:extLst>
                  <a:ext uri="{0D108BD9-81ED-4DB2-BD59-A6C34878D82A}">
                    <a16:rowId xmlns:a16="http://schemas.microsoft.com/office/drawing/2014/main" val="3762859821"/>
                  </a:ext>
                </a:extLst>
              </a:tr>
              <a:tr h="370840">
                <a:tc>
                  <a:txBody>
                    <a:bodyPr/>
                    <a:lstStyle/>
                    <a:p>
                      <a:r>
                        <a:rPr lang="en-US" dirty="0">
                          <a:solidFill>
                            <a:srgbClr val="FF0000"/>
                          </a:solidFill>
                        </a:rPr>
                        <a:t>0</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t>1</a:t>
                      </a:r>
                      <a:endParaRPr lang="en-IN" dirty="0"/>
                    </a:p>
                  </a:txBody>
                  <a:tcPr/>
                </a:tc>
                <a:tc>
                  <a:txBody>
                    <a:bodyPr/>
                    <a:lstStyle/>
                    <a:p>
                      <a:r>
                        <a:rPr lang="en-US" dirty="0"/>
                        <a:t>1</a:t>
                      </a:r>
                      <a:endParaRPr lang="en-IN" dirty="0"/>
                    </a:p>
                  </a:txBody>
                  <a:tcPr/>
                </a:tc>
                <a:tc vMerge="1">
                  <a:txBody>
                    <a:bodyPr/>
                    <a:lstStyle/>
                    <a:p>
                      <a:endParaRPr lang="en-IN" dirty="0"/>
                    </a:p>
                  </a:txBody>
                  <a:tcPr/>
                </a:tc>
                <a:extLst>
                  <a:ext uri="{0D108BD9-81ED-4DB2-BD59-A6C34878D82A}">
                    <a16:rowId xmlns:a16="http://schemas.microsoft.com/office/drawing/2014/main" val="3044543868"/>
                  </a:ext>
                </a:extLst>
              </a:tr>
              <a:tr h="370840">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rowSpan="2">
                  <a:txBody>
                    <a:bodyPr/>
                    <a:lstStyle/>
                    <a:p>
                      <a:r>
                        <a:rPr lang="en-US" dirty="0"/>
                        <a:t>C’</a:t>
                      </a:r>
                      <a:endParaRPr lang="en-IN" dirty="0"/>
                    </a:p>
                  </a:txBody>
                  <a:tcPr/>
                </a:tc>
                <a:extLst>
                  <a:ext uri="{0D108BD9-81ED-4DB2-BD59-A6C34878D82A}">
                    <a16:rowId xmlns:a16="http://schemas.microsoft.com/office/drawing/2014/main" val="3783293744"/>
                  </a:ext>
                </a:extLst>
              </a:tr>
              <a:tr h="370840">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vMerge="1">
                  <a:txBody>
                    <a:bodyPr/>
                    <a:lstStyle/>
                    <a:p>
                      <a:endParaRPr lang="en-IN" dirty="0"/>
                    </a:p>
                  </a:txBody>
                  <a:tcPr/>
                </a:tc>
                <a:extLst>
                  <a:ext uri="{0D108BD9-81ED-4DB2-BD59-A6C34878D82A}">
                    <a16:rowId xmlns:a16="http://schemas.microsoft.com/office/drawing/2014/main" val="3160961806"/>
                  </a:ext>
                </a:extLst>
              </a:tr>
              <a:tr h="370840">
                <a:tc>
                  <a:txBody>
                    <a:bodyPr/>
                    <a:lstStyle/>
                    <a:p>
                      <a:r>
                        <a:rPr lang="en-US" dirty="0">
                          <a:solidFill>
                            <a:srgbClr val="FF0000"/>
                          </a:solidFill>
                        </a:rPr>
                        <a:t>1</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t>0</a:t>
                      </a:r>
                      <a:endParaRPr lang="en-IN" dirty="0"/>
                    </a:p>
                  </a:txBody>
                  <a:tcPr/>
                </a:tc>
                <a:tc>
                  <a:txBody>
                    <a:bodyPr/>
                    <a:lstStyle/>
                    <a:p>
                      <a:r>
                        <a:rPr lang="en-US" dirty="0"/>
                        <a:t>0</a:t>
                      </a:r>
                      <a:endParaRPr lang="en-IN" dirty="0"/>
                    </a:p>
                  </a:txBody>
                  <a:tcPr/>
                </a:tc>
                <a:tc rowSpan="2">
                  <a:txBody>
                    <a:bodyPr/>
                    <a:lstStyle/>
                    <a:p>
                      <a:r>
                        <a:rPr lang="en-US" dirty="0"/>
                        <a:t>0</a:t>
                      </a:r>
                      <a:endParaRPr lang="en-IN" dirty="0"/>
                    </a:p>
                  </a:txBody>
                  <a:tcPr/>
                </a:tc>
                <a:extLst>
                  <a:ext uri="{0D108BD9-81ED-4DB2-BD59-A6C34878D82A}">
                    <a16:rowId xmlns:a16="http://schemas.microsoft.com/office/drawing/2014/main" val="755092840"/>
                  </a:ext>
                </a:extLst>
              </a:tr>
              <a:tr h="370840">
                <a:tc>
                  <a:txBody>
                    <a:bodyPr/>
                    <a:lstStyle/>
                    <a:p>
                      <a:r>
                        <a:rPr lang="en-US" dirty="0">
                          <a:solidFill>
                            <a:srgbClr val="FF0000"/>
                          </a:solidFill>
                        </a:rPr>
                        <a:t>1</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t>1</a:t>
                      </a:r>
                      <a:endParaRPr lang="en-IN" dirty="0"/>
                    </a:p>
                  </a:txBody>
                  <a:tcPr/>
                </a:tc>
                <a:tc>
                  <a:txBody>
                    <a:bodyPr/>
                    <a:lstStyle/>
                    <a:p>
                      <a:r>
                        <a:rPr lang="en-US" dirty="0"/>
                        <a:t>0</a:t>
                      </a:r>
                      <a:endParaRPr lang="en-IN" dirty="0"/>
                    </a:p>
                  </a:txBody>
                  <a:tcPr/>
                </a:tc>
                <a:tc vMerge="1">
                  <a:txBody>
                    <a:bodyPr/>
                    <a:lstStyle/>
                    <a:p>
                      <a:endParaRPr lang="en-IN" dirty="0"/>
                    </a:p>
                  </a:txBody>
                  <a:tcPr/>
                </a:tc>
                <a:extLst>
                  <a:ext uri="{0D108BD9-81ED-4DB2-BD59-A6C34878D82A}">
                    <a16:rowId xmlns:a16="http://schemas.microsoft.com/office/drawing/2014/main" val="1191202946"/>
                  </a:ext>
                </a:extLst>
              </a:tr>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rowSpan="2">
                  <a:txBody>
                    <a:bodyPr/>
                    <a:lstStyle/>
                    <a:p>
                      <a:r>
                        <a:rPr lang="en-US" dirty="0"/>
                        <a:t>c</a:t>
                      </a:r>
                      <a:endParaRPr lang="en-IN" dirty="0"/>
                    </a:p>
                  </a:txBody>
                  <a:tcPr/>
                </a:tc>
                <a:extLst>
                  <a:ext uri="{0D108BD9-81ED-4DB2-BD59-A6C34878D82A}">
                    <a16:rowId xmlns:a16="http://schemas.microsoft.com/office/drawing/2014/main" val="1426623984"/>
                  </a:ext>
                </a:extLst>
              </a:tr>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vMerge="1">
                  <a:txBody>
                    <a:bodyPr/>
                    <a:lstStyle/>
                    <a:p>
                      <a:endParaRPr lang="en-IN" dirty="0"/>
                    </a:p>
                  </a:txBody>
                  <a:tcPr/>
                </a:tc>
                <a:extLst>
                  <a:ext uri="{0D108BD9-81ED-4DB2-BD59-A6C34878D82A}">
                    <a16:rowId xmlns:a16="http://schemas.microsoft.com/office/drawing/2014/main" val="1450474385"/>
                  </a:ext>
                </a:extLst>
              </a:tr>
            </a:tbl>
          </a:graphicData>
        </a:graphic>
      </p:graphicFrame>
    </p:spTree>
    <p:extLst>
      <p:ext uri="{BB962C8B-B14F-4D97-AF65-F5344CB8AC3E}">
        <p14:creationId xmlns:p14="http://schemas.microsoft.com/office/powerpoint/2010/main" val="39226590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42CF2-45A0-3BE4-F7C6-D06E710402DC}"/>
            </a:ext>
          </a:extLst>
        </p:cNvPr>
        <p:cNvGrpSpPr/>
        <p:nvPr/>
      </p:nvGrpSpPr>
      <p:grpSpPr>
        <a:xfrm>
          <a:off x="0" y="0"/>
          <a:ext cx="0" cy="0"/>
          <a:chOff x="0" y="0"/>
          <a:chExt cx="0" cy="0"/>
        </a:xfrm>
      </p:grpSpPr>
      <p:pic>
        <p:nvPicPr>
          <p:cNvPr id="2050" name="Picture 2" descr="F:\dsd-videos&amp;images\decphotos\testjpg_Page25_Image1.jpg">
            <a:extLst>
              <a:ext uri="{FF2B5EF4-FFF2-40B4-BE49-F238E27FC236}">
                <a16:creationId xmlns:a16="http://schemas.microsoft.com/office/drawing/2014/main" id="{D1402FDB-1015-DEA0-CB41-8C9FBA496A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67744" y="1772816"/>
            <a:ext cx="5800726" cy="45259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1EE3D21-8E3E-9C40-66A8-210BE8021573}"/>
              </a:ext>
            </a:extLst>
          </p:cNvPr>
          <p:cNvPicPr>
            <a:picLocks noChangeAspect="1"/>
          </p:cNvPicPr>
          <p:nvPr/>
        </p:nvPicPr>
        <p:blipFill>
          <a:blip r:embed="rId3"/>
          <a:stretch>
            <a:fillRect/>
          </a:stretch>
        </p:blipFill>
        <p:spPr>
          <a:xfrm>
            <a:off x="663595" y="404664"/>
            <a:ext cx="3208298" cy="1082134"/>
          </a:xfrm>
          <a:prstGeom prst="rect">
            <a:avLst/>
          </a:prstGeom>
        </p:spPr>
      </p:pic>
      <p:sp>
        <p:nvSpPr>
          <p:cNvPr id="2" name="TextBox 1">
            <a:extLst>
              <a:ext uri="{FF2B5EF4-FFF2-40B4-BE49-F238E27FC236}">
                <a16:creationId xmlns:a16="http://schemas.microsoft.com/office/drawing/2014/main" id="{2D943896-D3C7-7477-02C7-76776AB73DC8}"/>
              </a:ext>
            </a:extLst>
          </p:cNvPr>
          <p:cNvSpPr txBox="1"/>
          <p:nvPr/>
        </p:nvSpPr>
        <p:spPr>
          <a:xfrm>
            <a:off x="3347864" y="4653136"/>
            <a:ext cx="360040" cy="288032"/>
          </a:xfrm>
          <a:prstGeom prst="rect">
            <a:avLst/>
          </a:prstGeom>
          <a:solidFill>
            <a:schemeClr val="bg1"/>
          </a:solidFill>
        </p:spPr>
        <p:txBody>
          <a:bodyPr wrap="square" rtlCol="0">
            <a:spAutoFit/>
          </a:bodyPr>
          <a:lstStyle/>
          <a:p>
            <a:endParaRPr lang="en-IN" dirty="0"/>
          </a:p>
        </p:txBody>
      </p:sp>
      <p:sp>
        <p:nvSpPr>
          <p:cNvPr id="4" name="TextBox 3">
            <a:extLst>
              <a:ext uri="{FF2B5EF4-FFF2-40B4-BE49-F238E27FC236}">
                <a16:creationId xmlns:a16="http://schemas.microsoft.com/office/drawing/2014/main" id="{4ADEC6A5-6512-2A96-BB20-6F9375195D30}"/>
              </a:ext>
            </a:extLst>
          </p:cNvPr>
          <p:cNvSpPr txBox="1"/>
          <p:nvPr/>
        </p:nvSpPr>
        <p:spPr>
          <a:xfrm>
            <a:off x="2267744" y="4653136"/>
            <a:ext cx="936104" cy="432048"/>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540231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179B9-EB72-641A-38E5-7BFC1FDE3283}"/>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F429D0C-758E-9AE2-8F3A-80354F8F0007}"/>
              </a:ext>
            </a:extLst>
          </p:cNvPr>
          <p:cNvGraphicFramePr>
            <a:graphicFrameLocks noGrp="1"/>
          </p:cNvGraphicFramePr>
          <p:nvPr>
            <p:extLst>
              <p:ext uri="{D42A27DB-BD31-4B8C-83A1-F6EECF244321}">
                <p14:modId xmlns:p14="http://schemas.microsoft.com/office/powerpoint/2010/main" val="581759984"/>
              </p:ext>
            </p:extLst>
          </p:nvPr>
        </p:nvGraphicFramePr>
        <p:xfrm>
          <a:off x="971600" y="1760220"/>
          <a:ext cx="1823646" cy="3337560"/>
        </p:xfrm>
        <a:graphic>
          <a:graphicData uri="http://schemas.openxmlformats.org/drawingml/2006/table">
            <a:tbl>
              <a:tblPr firstRow="1" bandRow="1">
                <a:tableStyleId>{5C22544A-7EE6-4342-B048-85BDC9FD1C3A}</a:tableStyleId>
              </a:tblPr>
              <a:tblGrid>
                <a:gridCol w="331572">
                  <a:extLst>
                    <a:ext uri="{9D8B030D-6E8A-4147-A177-3AD203B41FA5}">
                      <a16:colId xmlns:a16="http://schemas.microsoft.com/office/drawing/2014/main" val="3076351800"/>
                    </a:ext>
                  </a:extLst>
                </a:gridCol>
                <a:gridCol w="442096">
                  <a:extLst>
                    <a:ext uri="{9D8B030D-6E8A-4147-A177-3AD203B41FA5}">
                      <a16:colId xmlns:a16="http://schemas.microsoft.com/office/drawing/2014/main" val="100017901"/>
                    </a:ext>
                  </a:extLst>
                </a:gridCol>
                <a:gridCol w="497358">
                  <a:extLst>
                    <a:ext uri="{9D8B030D-6E8A-4147-A177-3AD203B41FA5}">
                      <a16:colId xmlns:a16="http://schemas.microsoft.com/office/drawing/2014/main" val="2279507781"/>
                    </a:ext>
                  </a:extLst>
                </a:gridCol>
                <a:gridCol w="552620">
                  <a:extLst>
                    <a:ext uri="{9D8B030D-6E8A-4147-A177-3AD203B41FA5}">
                      <a16:colId xmlns:a16="http://schemas.microsoft.com/office/drawing/2014/main" val="853360704"/>
                    </a:ext>
                  </a:extLst>
                </a:gridCol>
              </a:tblGrid>
              <a:tr h="370840">
                <a:tc>
                  <a:txBody>
                    <a:bodyPr/>
                    <a:lstStyle/>
                    <a:p>
                      <a:r>
                        <a:rPr lang="en-US" dirty="0"/>
                        <a:t>a</a:t>
                      </a:r>
                      <a:endParaRPr lang="en-IN" dirty="0"/>
                    </a:p>
                  </a:txBody>
                  <a:tcPr/>
                </a:tc>
                <a:tc>
                  <a:txBody>
                    <a:bodyPr/>
                    <a:lstStyle/>
                    <a:p>
                      <a:r>
                        <a:rPr lang="en-US" dirty="0"/>
                        <a:t>b</a:t>
                      </a:r>
                      <a:endParaRPr lang="en-IN" dirty="0"/>
                    </a:p>
                  </a:txBody>
                  <a:tcPr/>
                </a:tc>
                <a:tc>
                  <a:txBody>
                    <a:bodyPr/>
                    <a:lstStyle/>
                    <a:p>
                      <a:r>
                        <a:rPr lang="en-US" dirty="0"/>
                        <a:t>c</a:t>
                      </a:r>
                      <a:endParaRPr lang="en-IN" dirty="0"/>
                    </a:p>
                  </a:txBody>
                  <a:tcPr/>
                </a:tc>
                <a:tc>
                  <a:txBody>
                    <a:bodyPr/>
                    <a:lstStyle/>
                    <a:p>
                      <a:r>
                        <a:rPr lang="en-US" dirty="0"/>
                        <a:t>f</a:t>
                      </a:r>
                      <a:endParaRPr lang="en-IN" dirty="0"/>
                    </a:p>
                  </a:txBody>
                  <a:tcPr/>
                </a:tc>
                <a:extLst>
                  <a:ext uri="{0D108BD9-81ED-4DB2-BD59-A6C34878D82A}">
                    <a16:rowId xmlns:a16="http://schemas.microsoft.com/office/drawing/2014/main" val="1379846335"/>
                  </a:ext>
                </a:extLst>
              </a:tr>
              <a:tr h="370840">
                <a:tc>
                  <a:txBody>
                    <a:bodyPr/>
                    <a:lstStyle/>
                    <a:p>
                      <a:r>
                        <a:rPr lang="en-US" dirty="0">
                          <a:solidFill>
                            <a:srgbClr val="FF0000"/>
                          </a:solidFill>
                        </a:rPr>
                        <a:t>0</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extLst>
                  <a:ext uri="{0D108BD9-81ED-4DB2-BD59-A6C34878D82A}">
                    <a16:rowId xmlns:a16="http://schemas.microsoft.com/office/drawing/2014/main" val="3762859821"/>
                  </a:ext>
                </a:extLst>
              </a:tr>
              <a:tr h="370840">
                <a:tc>
                  <a:txBody>
                    <a:bodyPr/>
                    <a:lstStyle/>
                    <a:p>
                      <a:r>
                        <a:rPr lang="en-US" dirty="0">
                          <a:solidFill>
                            <a:srgbClr val="0070C0"/>
                          </a:solidFill>
                        </a:rPr>
                        <a:t>0</a:t>
                      </a:r>
                      <a:endParaRPr lang="en-IN" dirty="0">
                        <a:solidFill>
                          <a:srgbClr val="0070C0"/>
                        </a:solidFill>
                      </a:endParaRPr>
                    </a:p>
                  </a:txBody>
                  <a:tcPr/>
                </a:tc>
                <a:tc>
                  <a:txBody>
                    <a:bodyPr/>
                    <a:lstStyle/>
                    <a:p>
                      <a:r>
                        <a:rPr lang="en-US" dirty="0">
                          <a:solidFill>
                            <a:srgbClr val="0070C0"/>
                          </a:solidFill>
                        </a:rPr>
                        <a:t>0</a:t>
                      </a:r>
                      <a:endParaRPr lang="en-IN" dirty="0">
                        <a:solidFill>
                          <a:srgbClr val="0070C0"/>
                        </a:solidFill>
                      </a:endParaRPr>
                    </a:p>
                  </a:txBody>
                  <a:tcPr/>
                </a:tc>
                <a:tc>
                  <a:txBody>
                    <a:bodyPr/>
                    <a:lstStyle/>
                    <a:p>
                      <a:r>
                        <a:rPr lang="en-US" dirty="0">
                          <a:solidFill>
                            <a:srgbClr val="0070C0"/>
                          </a:solidFill>
                        </a:rPr>
                        <a:t>1</a:t>
                      </a:r>
                      <a:endParaRPr lang="en-IN" dirty="0">
                        <a:solidFill>
                          <a:srgbClr val="0070C0"/>
                        </a:solidFill>
                      </a:endParaRPr>
                    </a:p>
                  </a:txBody>
                  <a:tcPr/>
                </a:tc>
                <a:tc>
                  <a:txBody>
                    <a:bodyPr/>
                    <a:lstStyle/>
                    <a:p>
                      <a:r>
                        <a:rPr lang="en-US" dirty="0">
                          <a:solidFill>
                            <a:srgbClr val="0070C0"/>
                          </a:solidFill>
                        </a:rPr>
                        <a:t>1</a:t>
                      </a:r>
                      <a:endParaRPr lang="en-IN" dirty="0">
                        <a:solidFill>
                          <a:srgbClr val="0070C0"/>
                        </a:solidFill>
                      </a:endParaRPr>
                    </a:p>
                  </a:txBody>
                  <a:tcPr/>
                </a:tc>
                <a:extLst>
                  <a:ext uri="{0D108BD9-81ED-4DB2-BD59-A6C34878D82A}">
                    <a16:rowId xmlns:a16="http://schemas.microsoft.com/office/drawing/2014/main" val="3044543868"/>
                  </a:ext>
                </a:extLst>
              </a:tr>
              <a:tr h="370840">
                <a:tc>
                  <a:txBody>
                    <a:bodyPr/>
                    <a:lstStyle/>
                    <a:p>
                      <a:r>
                        <a:rPr lang="en-US" dirty="0">
                          <a:solidFill>
                            <a:srgbClr val="FFC000"/>
                          </a:solidFill>
                        </a:rPr>
                        <a:t>0</a:t>
                      </a:r>
                      <a:endParaRPr lang="en-IN" dirty="0">
                        <a:solidFill>
                          <a:srgbClr val="FFC000"/>
                        </a:solidFill>
                      </a:endParaRPr>
                    </a:p>
                  </a:txBody>
                  <a:tcPr/>
                </a:tc>
                <a:tc>
                  <a:txBody>
                    <a:bodyPr/>
                    <a:lstStyle/>
                    <a:p>
                      <a:r>
                        <a:rPr lang="en-US" dirty="0">
                          <a:solidFill>
                            <a:srgbClr val="FFC000"/>
                          </a:solidFill>
                        </a:rPr>
                        <a:t>1</a:t>
                      </a:r>
                      <a:endParaRPr lang="en-IN" dirty="0">
                        <a:solidFill>
                          <a:srgbClr val="FFC000"/>
                        </a:solidFill>
                      </a:endParaRPr>
                    </a:p>
                  </a:txBody>
                  <a:tcPr/>
                </a:tc>
                <a:tc>
                  <a:txBody>
                    <a:bodyPr/>
                    <a:lstStyle/>
                    <a:p>
                      <a:r>
                        <a:rPr lang="en-US" dirty="0">
                          <a:solidFill>
                            <a:srgbClr val="FFC000"/>
                          </a:solidFill>
                        </a:rPr>
                        <a:t>0</a:t>
                      </a:r>
                      <a:endParaRPr lang="en-IN" dirty="0">
                        <a:solidFill>
                          <a:srgbClr val="FFC000"/>
                        </a:solidFill>
                      </a:endParaRPr>
                    </a:p>
                  </a:txBody>
                  <a:tcPr/>
                </a:tc>
                <a:tc>
                  <a:txBody>
                    <a:bodyPr/>
                    <a:lstStyle/>
                    <a:p>
                      <a:r>
                        <a:rPr lang="en-US" dirty="0">
                          <a:solidFill>
                            <a:srgbClr val="FFC000"/>
                          </a:solidFill>
                        </a:rPr>
                        <a:t>0</a:t>
                      </a:r>
                      <a:endParaRPr lang="en-IN" dirty="0">
                        <a:solidFill>
                          <a:srgbClr val="FFC000"/>
                        </a:solidFill>
                      </a:endParaRPr>
                    </a:p>
                  </a:txBody>
                  <a:tcPr/>
                </a:tc>
                <a:extLst>
                  <a:ext uri="{0D108BD9-81ED-4DB2-BD59-A6C34878D82A}">
                    <a16:rowId xmlns:a16="http://schemas.microsoft.com/office/drawing/2014/main" val="3783293744"/>
                  </a:ext>
                </a:extLst>
              </a:tr>
              <a:tr h="370840">
                <a:tc>
                  <a:txBody>
                    <a:bodyPr/>
                    <a:lstStyle/>
                    <a:p>
                      <a:r>
                        <a:rPr lang="en-US" dirty="0">
                          <a:solidFill>
                            <a:schemeClr val="tx1"/>
                          </a:solidFill>
                        </a:rPr>
                        <a:t>0</a:t>
                      </a:r>
                      <a:endParaRPr lang="en-IN" dirty="0">
                        <a:solidFill>
                          <a:schemeClr val="tx1"/>
                        </a:solidFill>
                      </a:endParaRPr>
                    </a:p>
                  </a:txBody>
                  <a:tcPr/>
                </a:tc>
                <a:tc>
                  <a:txBody>
                    <a:bodyPr/>
                    <a:lstStyle/>
                    <a:p>
                      <a:r>
                        <a:rPr lang="en-US" dirty="0">
                          <a:solidFill>
                            <a:schemeClr val="tx1"/>
                          </a:solidFill>
                        </a:rPr>
                        <a:t>1</a:t>
                      </a:r>
                      <a:endParaRPr lang="en-IN" dirty="0">
                        <a:solidFill>
                          <a:schemeClr val="tx1"/>
                        </a:solidFill>
                      </a:endParaRPr>
                    </a:p>
                  </a:txBody>
                  <a:tcPr/>
                </a:tc>
                <a:tc>
                  <a:txBody>
                    <a:bodyPr/>
                    <a:lstStyle/>
                    <a:p>
                      <a:r>
                        <a:rPr lang="en-US" dirty="0">
                          <a:solidFill>
                            <a:schemeClr val="tx1"/>
                          </a:solidFill>
                        </a:rPr>
                        <a:t>1</a:t>
                      </a:r>
                      <a:endParaRPr lang="en-IN" dirty="0">
                        <a:solidFill>
                          <a:schemeClr val="tx1"/>
                        </a:solidFill>
                      </a:endParaRPr>
                    </a:p>
                  </a:txBody>
                  <a:tcPr/>
                </a:tc>
                <a:tc>
                  <a:txBody>
                    <a:bodyPr/>
                    <a:lstStyle/>
                    <a:p>
                      <a:r>
                        <a:rPr lang="en-US" dirty="0">
                          <a:solidFill>
                            <a:schemeClr val="tx1"/>
                          </a:solidFill>
                        </a:rPr>
                        <a:t>0</a:t>
                      </a:r>
                      <a:endParaRPr lang="en-IN" dirty="0">
                        <a:solidFill>
                          <a:schemeClr val="tx1"/>
                        </a:solidFill>
                      </a:endParaRPr>
                    </a:p>
                  </a:txBody>
                  <a:tcPr/>
                </a:tc>
                <a:extLst>
                  <a:ext uri="{0D108BD9-81ED-4DB2-BD59-A6C34878D82A}">
                    <a16:rowId xmlns:a16="http://schemas.microsoft.com/office/drawing/2014/main" val="3160961806"/>
                  </a:ext>
                </a:extLst>
              </a:tr>
              <a:tr h="370840">
                <a:tc>
                  <a:txBody>
                    <a:bodyPr/>
                    <a:lstStyle/>
                    <a:p>
                      <a:r>
                        <a:rPr lang="en-US" dirty="0">
                          <a:solidFill>
                            <a:srgbClr val="FF0000"/>
                          </a:solidFill>
                        </a:rPr>
                        <a:t>1</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solidFill>
                            <a:srgbClr val="FF0000"/>
                          </a:solidFill>
                        </a:rPr>
                        <a:t>1</a:t>
                      </a:r>
                      <a:endParaRPr lang="en-IN" dirty="0">
                        <a:solidFill>
                          <a:srgbClr val="FF0000"/>
                        </a:solidFill>
                      </a:endParaRPr>
                    </a:p>
                  </a:txBody>
                  <a:tcPr/>
                </a:tc>
                <a:extLst>
                  <a:ext uri="{0D108BD9-81ED-4DB2-BD59-A6C34878D82A}">
                    <a16:rowId xmlns:a16="http://schemas.microsoft.com/office/drawing/2014/main" val="755092840"/>
                  </a:ext>
                </a:extLst>
              </a:tr>
              <a:tr h="370840">
                <a:tc>
                  <a:txBody>
                    <a:bodyPr/>
                    <a:lstStyle/>
                    <a:p>
                      <a:r>
                        <a:rPr lang="en-US" dirty="0">
                          <a:solidFill>
                            <a:srgbClr val="0070C0"/>
                          </a:solidFill>
                        </a:rPr>
                        <a:t>1</a:t>
                      </a:r>
                      <a:endParaRPr lang="en-IN" dirty="0">
                        <a:solidFill>
                          <a:srgbClr val="0070C0"/>
                        </a:solidFill>
                      </a:endParaRPr>
                    </a:p>
                  </a:txBody>
                  <a:tcPr/>
                </a:tc>
                <a:tc>
                  <a:txBody>
                    <a:bodyPr/>
                    <a:lstStyle/>
                    <a:p>
                      <a:r>
                        <a:rPr lang="en-US" dirty="0">
                          <a:solidFill>
                            <a:srgbClr val="0070C0"/>
                          </a:solidFill>
                        </a:rPr>
                        <a:t>0</a:t>
                      </a:r>
                      <a:endParaRPr lang="en-IN" dirty="0">
                        <a:solidFill>
                          <a:srgbClr val="0070C0"/>
                        </a:solidFill>
                      </a:endParaRPr>
                    </a:p>
                  </a:txBody>
                  <a:tcPr/>
                </a:tc>
                <a:tc>
                  <a:txBody>
                    <a:bodyPr/>
                    <a:lstStyle/>
                    <a:p>
                      <a:r>
                        <a:rPr lang="en-US" dirty="0">
                          <a:solidFill>
                            <a:srgbClr val="0070C0"/>
                          </a:solidFill>
                        </a:rPr>
                        <a:t>1</a:t>
                      </a:r>
                      <a:endParaRPr lang="en-IN" dirty="0">
                        <a:solidFill>
                          <a:srgbClr val="0070C0"/>
                        </a:solidFill>
                      </a:endParaRPr>
                    </a:p>
                  </a:txBody>
                  <a:tcPr/>
                </a:tc>
                <a:tc>
                  <a:txBody>
                    <a:bodyPr/>
                    <a:lstStyle/>
                    <a:p>
                      <a:r>
                        <a:rPr lang="en-US" dirty="0">
                          <a:solidFill>
                            <a:srgbClr val="0070C0"/>
                          </a:solidFill>
                        </a:rPr>
                        <a:t>1</a:t>
                      </a:r>
                      <a:endParaRPr lang="en-IN" dirty="0">
                        <a:solidFill>
                          <a:srgbClr val="0070C0"/>
                        </a:solidFill>
                      </a:endParaRPr>
                    </a:p>
                  </a:txBody>
                  <a:tcPr/>
                </a:tc>
                <a:extLst>
                  <a:ext uri="{0D108BD9-81ED-4DB2-BD59-A6C34878D82A}">
                    <a16:rowId xmlns:a16="http://schemas.microsoft.com/office/drawing/2014/main" val="1191202946"/>
                  </a:ext>
                </a:extLst>
              </a:tr>
              <a:tr h="370840">
                <a:tc>
                  <a:txBody>
                    <a:bodyPr/>
                    <a:lstStyle/>
                    <a:p>
                      <a:r>
                        <a:rPr lang="en-US" dirty="0">
                          <a:solidFill>
                            <a:srgbClr val="FFC000"/>
                          </a:solidFill>
                        </a:rPr>
                        <a:t>1</a:t>
                      </a:r>
                      <a:endParaRPr lang="en-IN" dirty="0">
                        <a:solidFill>
                          <a:srgbClr val="FFC000"/>
                        </a:solidFill>
                      </a:endParaRPr>
                    </a:p>
                  </a:txBody>
                  <a:tcPr/>
                </a:tc>
                <a:tc>
                  <a:txBody>
                    <a:bodyPr/>
                    <a:lstStyle/>
                    <a:p>
                      <a:r>
                        <a:rPr lang="en-US" dirty="0">
                          <a:solidFill>
                            <a:srgbClr val="FFC000"/>
                          </a:solidFill>
                        </a:rPr>
                        <a:t>1</a:t>
                      </a:r>
                      <a:endParaRPr lang="en-IN" dirty="0">
                        <a:solidFill>
                          <a:srgbClr val="FFC000"/>
                        </a:solidFill>
                      </a:endParaRPr>
                    </a:p>
                  </a:txBody>
                  <a:tcPr/>
                </a:tc>
                <a:tc>
                  <a:txBody>
                    <a:bodyPr/>
                    <a:lstStyle/>
                    <a:p>
                      <a:r>
                        <a:rPr lang="en-US" dirty="0">
                          <a:solidFill>
                            <a:srgbClr val="FFC000"/>
                          </a:solidFill>
                        </a:rPr>
                        <a:t>0</a:t>
                      </a:r>
                      <a:endParaRPr lang="en-IN" dirty="0">
                        <a:solidFill>
                          <a:srgbClr val="FFC000"/>
                        </a:solidFill>
                      </a:endParaRPr>
                    </a:p>
                  </a:txBody>
                  <a:tcPr/>
                </a:tc>
                <a:tc>
                  <a:txBody>
                    <a:bodyPr/>
                    <a:lstStyle/>
                    <a:p>
                      <a:r>
                        <a:rPr lang="en-US" dirty="0">
                          <a:solidFill>
                            <a:srgbClr val="FFC000"/>
                          </a:solidFill>
                        </a:rPr>
                        <a:t>0</a:t>
                      </a:r>
                      <a:endParaRPr lang="en-IN" dirty="0">
                        <a:solidFill>
                          <a:srgbClr val="FFC000"/>
                        </a:solidFill>
                      </a:endParaRPr>
                    </a:p>
                  </a:txBody>
                  <a:tcPr/>
                </a:tc>
                <a:extLst>
                  <a:ext uri="{0D108BD9-81ED-4DB2-BD59-A6C34878D82A}">
                    <a16:rowId xmlns:a16="http://schemas.microsoft.com/office/drawing/2014/main" val="1426623984"/>
                  </a:ext>
                </a:extLst>
              </a:tr>
              <a:tr h="370840">
                <a:tc>
                  <a:txBody>
                    <a:bodyPr/>
                    <a:lstStyle/>
                    <a:p>
                      <a:r>
                        <a:rPr lang="en-US" dirty="0">
                          <a:solidFill>
                            <a:schemeClr val="tx1"/>
                          </a:solidFill>
                        </a:rPr>
                        <a:t>1</a:t>
                      </a:r>
                      <a:endParaRPr lang="en-IN" dirty="0">
                        <a:solidFill>
                          <a:schemeClr val="tx1"/>
                        </a:solidFill>
                      </a:endParaRPr>
                    </a:p>
                  </a:txBody>
                  <a:tcPr/>
                </a:tc>
                <a:tc>
                  <a:txBody>
                    <a:bodyPr/>
                    <a:lstStyle/>
                    <a:p>
                      <a:r>
                        <a:rPr lang="en-US" dirty="0">
                          <a:solidFill>
                            <a:schemeClr val="tx1"/>
                          </a:solidFill>
                        </a:rPr>
                        <a:t>1</a:t>
                      </a:r>
                      <a:endParaRPr lang="en-IN" dirty="0">
                        <a:solidFill>
                          <a:schemeClr val="tx1"/>
                        </a:solidFill>
                      </a:endParaRPr>
                    </a:p>
                  </a:txBody>
                  <a:tcPr/>
                </a:tc>
                <a:tc>
                  <a:txBody>
                    <a:bodyPr/>
                    <a:lstStyle/>
                    <a:p>
                      <a:r>
                        <a:rPr lang="en-US" dirty="0">
                          <a:solidFill>
                            <a:schemeClr val="tx1"/>
                          </a:solidFill>
                        </a:rPr>
                        <a:t>1</a:t>
                      </a:r>
                      <a:endParaRPr lang="en-IN" dirty="0">
                        <a:solidFill>
                          <a:schemeClr val="tx1"/>
                        </a:solidFill>
                      </a:endParaRPr>
                    </a:p>
                  </a:txBody>
                  <a:tcPr/>
                </a:tc>
                <a:tc>
                  <a:txBody>
                    <a:bodyPr/>
                    <a:lstStyle/>
                    <a:p>
                      <a:r>
                        <a:rPr lang="en-US" dirty="0">
                          <a:solidFill>
                            <a:schemeClr val="tx1"/>
                          </a:solidFill>
                        </a:rPr>
                        <a:t>1</a:t>
                      </a:r>
                      <a:endParaRPr lang="en-IN" dirty="0">
                        <a:solidFill>
                          <a:schemeClr val="tx1"/>
                        </a:solidFill>
                      </a:endParaRPr>
                    </a:p>
                  </a:txBody>
                  <a:tcPr/>
                </a:tc>
                <a:extLst>
                  <a:ext uri="{0D108BD9-81ED-4DB2-BD59-A6C34878D82A}">
                    <a16:rowId xmlns:a16="http://schemas.microsoft.com/office/drawing/2014/main" val="1450474385"/>
                  </a:ext>
                </a:extLst>
              </a:tr>
            </a:tbl>
          </a:graphicData>
        </a:graphic>
      </p:graphicFrame>
      <p:graphicFrame>
        <p:nvGraphicFramePr>
          <p:cNvPr id="11" name="Table 10">
            <a:extLst>
              <a:ext uri="{FF2B5EF4-FFF2-40B4-BE49-F238E27FC236}">
                <a16:creationId xmlns:a16="http://schemas.microsoft.com/office/drawing/2014/main" id="{FAC0E02C-893A-D453-1302-22CBDDAF08EB}"/>
              </a:ext>
            </a:extLst>
          </p:cNvPr>
          <p:cNvGraphicFramePr>
            <a:graphicFrameLocks noGrp="1"/>
          </p:cNvGraphicFramePr>
          <p:nvPr>
            <p:extLst>
              <p:ext uri="{D42A27DB-BD31-4B8C-83A1-F6EECF244321}">
                <p14:modId xmlns:p14="http://schemas.microsoft.com/office/powerpoint/2010/main" val="3455583571"/>
              </p:ext>
            </p:extLst>
          </p:nvPr>
        </p:nvGraphicFramePr>
        <p:xfrm>
          <a:off x="3635896" y="1628800"/>
          <a:ext cx="2183684" cy="3337560"/>
        </p:xfrm>
        <a:graphic>
          <a:graphicData uri="http://schemas.openxmlformats.org/drawingml/2006/table">
            <a:tbl>
              <a:tblPr firstRow="1" bandRow="1">
                <a:tableStyleId>{5C22544A-7EE6-4342-B048-85BDC9FD1C3A}</a:tableStyleId>
              </a:tblPr>
              <a:tblGrid>
                <a:gridCol w="428621">
                  <a:extLst>
                    <a:ext uri="{9D8B030D-6E8A-4147-A177-3AD203B41FA5}">
                      <a16:colId xmlns:a16="http://schemas.microsoft.com/office/drawing/2014/main" val="3076351800"/>
                    </a:ext>
                  </a:extLst>
                </a:gridCol>
                <a:gridCol w="379474">
                  <a:extLst>
                    <a:ext uri="{9D8B030D-6E8A-4147-A177-3AD203B41FA5}">
                      <a16:colId xmlns:a16="http://schemas.microsoft.com/office/drawing/2014/main" val="100017901"/>
                    </a:ext>
                  </a:extLst>
                </a:gridCol>
                <a:gridCol w="426907">
                  <a:extLst>
                    <a:ext uri="{9D8B030D-6E8A-4147-A177-3AD203B41FA5}">
                      <a16:colId xmlns:a16="http://schemas.microsoft.com/office/drawing/2014/main" val="2279507781"/>
                    </a:ext>
                  </a:extLst>
                </a:gridCol>
                <a:gridCol w="474341">
                  <a:extLst>
                    <a:ext uri="{9D8B030D-6E8A-4147-A177-3AD203B41FA5}">
                      <a16:colId xmlns:a16="http://schemas.microsoft.com/office/drawing/2014/main" val="853360704"/>
                    </a:ext>
                  </a:extLst>
                </a:gridCol>
                <a:gridCol w="474341">
                  <a:extLst>
                    <a:ext uri="{9D8B030D-6E8A-4147-A177-3AD203B41FA5}">
                      <a16:colId xmlns:a16="http://schemas.microsoft.com/office/drawing/2014/main" val="1027422706"/>
                    </a:ext>
                  </a:extLst>
                </a:gridCol>
              </a:tblGrid>
              <a:tr h="370840">
                <a:tc>
                  <a:txBody>
                    <a:bodyPr/>
                    <a:lstStyle/>
                    <a:p>
                      <a:r>
                        <a:rPr lang="en-US" dirty="0"/>
                        <a:t>a</a:t>
                      </a:r>
                      <a:endParaRPr lang="en-IN" dirty="0"/>
                    </a:p>
                  </a:txBody>
                  <a:tcPr/>
                </a:tc>
                <a:tc>
                  <a:txBody>
                    <a:bodyPr/>
                    <a:lstStyle/>
                    <a:p>
                      <a:r>
                        <a:rPr lang="en-US" dirty="0"/>
                        <a:t>b</a:t>
                      </a:r>
                      <a:endParaRPr lang="en-IN" dirty="0"/>
                    </a:p>
                  </a:txBody>
                  <a:tcPr/>
                </a:tc>
                <a:tc>
                  <a:txBody>
                    <a:bodyPr/>
                    <a:lstStyle/>
                    <a:p>
                      <a:r>
                        <a:rPr lang="en-US" dirty="0"/>
                        <a:t>c</a:t>
                      </a:r>
                      <a:endParaRPr lang="en-IN" dirty="0"/>
                    </a:p>
                  </a:txBody>
                  <a:tcPr/>
                </a:tc>
                <a:tc>
                  <a:txBody>
                    <a:bodyPr/>
                    <a:lstStyle/>
                    <a:p>
                      <a:r>
                        <a:rPr lang="en-US" b="1" dirty="0"/>
                        <a:t>f</a:t>
                      </a:r>
                      <a:endParaRPr lang="en-IN" b="1" dirty="0"/>
                    </a:p>
                  </a:txBody>
                  <a:tcPr/>
                </a:tc>
                <a:tc>
                  <a:txBody>
                    <a:bodyPr/>
                    <a:lstStyle/>
                    <a:p>
                      <a:endParaRPr lang="en-IN" dirty="0"/>
                    </a:p>
                  </a:txBody>
                  <a:tcPr/>
                </a:tc>
                <a:extLst>
                  <a:ext uri="{0D108BD9-81ED-4DB2-BD59-A6C34878D82A}">
                    <a16:rowId xmlns:a16="http://schemas.microsoft.com/office/drawing/2014/main" val="1379846335"/>
                  </a:ext>
                </a:extLst>
              </a:tr>
              <a:tr h="370840">
                <a:tc>
                  <a:txBody>
                    <a:bodyPr/>
                    <a:lstStyle/>
                    <a:p>
                      <a:r>
                        <a:rPr lang="en-US" b="1" dirty="0">
                          <a:solidFill>
                            <a:srgbClr val="FF0000"/>
                          </a:solidFill>
                        </a:rPr>
                        <a:t>0</a:t>
                      </a:r>
                      <a:endParaRPr lang="en-IN" b="1"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b="1" dirty="0">
                          <a:solidFill>
                            <a:srgbClr val="FF0000"/>
                          </a:solidFill>
                        </a:rPr>
                        <a:t>0</a:t>
                      </a:r>
                      <a:endParaRPr lang="en-IN" b="1" dirty="0">
                        <a:solidFill>
                          <a:srgbClr val="FF0000"/>
                        </a:solidFill>
                      </a:endParaRPr>
                    </a:p>
                  </a:txBody>
                  <a:tcPr/>
                </a:tc>
                <a:tc rowSpan="2">
                  <a:txBody>
                    <a:bodyPr/>
                    <a:lstStyle/>
                    <a:p>
                      <a:r>
                        <a:rPr lang="en-US" dirty="0">
                          <a:solidFill>
                            <a:srgbClr val="FF0000"/>
                          </a:solidFill>
                        </a:rPr>
                        <a:t>a</a:t>
                      </a:r>
                      <a:endParaRPr lang="en-IN" dirty="0">
                        <a:solidFill>
                          <a:srgbClr val="FF0000"/>
                        </a:solidFill>
                      </a:endParaRPr>
                    </a:p>
                  </a:txBody>
                  <a:tcPr/>
                </a:tc>
                <a:extLst>
                  <a:ext uri="{0D108BD9-81ED-4DB2-BD59-A6C34878D82A}">
                    <a16:rowId xmlns:a16="http://schemas.microsoft.com/office/drawing/2014/main" val="3762859821"/>
                  </a:ext>
                </a:extLst>
              </a:tr>
              <a:tr h="370840">
                <a:tc>
                  <a:txBody>
                    <a:bodyPr/>
                    <a:lstStyle/>
                    <a:p>
                      <a:r>
                        <a:rPr lang="en-US" b="1" dirty="0">
                          <a:solidFill>
                            <a:srgbClr val="FF0000"/>
                          </a:solidFill>
                        </a:rPr>
                        <a:t>1</a:t>
                      </a:r>
                      <a:endParaRPr lang="en-IN" b="1"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dirty="0">
                          <a:solidFill>
                            <a:srgbClr val="FF0000"/>
                          </a:solidFill>
                        </a:rPr>
                        <a:t>0</a:t>
                      </a:r>
                      <a:endParaRPr lang="en-IN" dirty="0">
                        <a:solidFill>
                          <a:srgbClr val="FF0000"/>
                        </a:solidFill>
                      </a:endParaRPr>
                    </a:p>
                  </a:txBody>
                  <a:tcPr/>
                </a:tc>
                <a:tc>
                  <a:txBody>
                    <a:bodyPr/>
                    <a:lstStyle/>
                    <a:p>
                      <a:r>
                        <a:rPr lang="en-US" b="1" dirty="0">
                          <a:solidFill>
                            <a:srgbClr val="FF0000"/>
                          </a:solidFill>
                        </a:rPr>
                        <a:t>1</a:t>
                      </a:r>
                      <a:endParaRPr lang="en-IN" b="1" dirty="0">
                        <a:solidFill>
                          <a:srgbClr val="FF0000"/>
                        </a:solidFill>
                      </a:endParaRPr>
                    </a:p>
                  </a:txBody>
                  <a:tcPr/>
                </a:tc>
                <a:tc vMerge="1">
                  <a:txBody>
                    <a:bodyPr/>
                    <a:lstStyle/>
                    <a:p>
                      <a:endParaRPr lang="en-IN" dirty="0">
                        <a:solidFill>
                          <a:srgbClr val="FF0000"/>
                        </a:solidFill>
                      </a:endParaRPr>
                    </a:p>
                  </a:txBody>
                  <a:tcPr/>
                </a:tc>
                <a:extLst>
                  <a:ext uri="{0D108BD9-81ED-4DB2-BD59-A6C34878D82A}">
                    <a16:rowId xmlns:a16="http://schemas.microsoft.com/office/drawing/2014/main" val="3044543868"/>
                  </a:ext>
                </a:extLst>
              </a:tr>
              <a:tr h="370840">
                <a:tc>
                  <a:txBody>
                    <a:bodyPr/>
                    <a:lstStyle/>
                    <a:p>
                      <a:r>
                        <a:rPr lang="en-US" b="1" dirty="0">
                          <a:solidFill>
                            <a:srgbClr val="0070C0"/>
                          </a:solidFill>
                        </a:rPr>
                        <a:t>0</a:t>
                      </a:r>
                      <a:endParaRPr lang="en-IN" b="1" dirty="0">
                        <a:solidFill>
                          <a:srgbClr val="0070C0"/>
                        </a:solidFill>
                      </a:endParaRPr>
                    </a:p>
                  </a:txBody>
                  <a:tcPr/>
                </a:tc>
                <a:tc>
                  <a:txBody>
                    <a:bodyPr/>
                    <a:lstStyle/>
                    <a:p>
                      <a:r>
                        <a:rPr lang="en-US" dirty="0">
                          <a:solidFill>
                            <a:srgbClr val="0070C0"/>
                          </a:solidFill>
                        </a:rPr>
                        <a:t>0</a:t>
                      </a:r>
                      <a:endParaRPr lang="en-IN" dirty="0">
                        <a:solidFill>
                          <a:srgbClr val="0070C0"/>
                        </a:solidFill>
                      </a:endParaRPr>
                    </a:p>
                  </a:txBody>
                  <a:tcPr/>
                </a:tc>
                <a:tc>
                  <a:txBody>
                    <a:bodyPr/>
                    <a:lstStyle/>
                    <a:p>
                      <a:r>
                        <a:rPr lang="en-US" dirty="0">
                          <a:solidFill>
                            <a:srgbClr val="0070C0"/>
                          </a:solidFill>
                        </a:rPr>
                        <a:t>1</a:t>
                      </a:r>
                      <a:endParaRPr lang="en-IN" dirty="0">
                        <a:solidFill>
                          <a:srgbClr val="0070C0"/>
                        </a:solidFill>
                      </a:endParaRPr>
                    </a:p>
                  </a:txBody>
                  <a:tcPr/>
                </a:tc>
                <a:tc>
                  <a:txBody>
                    <a:bodyPr/>
                    <a:lstStyle/>
                    <a:p>
                      <a:r>
                        <a:rPr lang="en-US" b="1" dirty="0">
                          <a:solidFill>
                            <a:srgbClr val="0070C0"/>
                          </a:solidFill>
                        </a:rPr>
                        <a:t>1</a:t>
                      </a:r>
                      <a:endParaRPr lang="en-IN" b="1" dirty="0">
                        <a:solidFill>
                          <a:srgbClr val="0070C0"/>
                        </a:solidFill>
                      </a:endParaRPr>
                    </a:p>
                  </a:txBody>
                  <a:tcPr/>
                </a:tc>
                <a:tc rowSpan="2">
                  <a:txBody>
                    <a:bodyPr/>
                    <a:lstStyle/>
                    <a:p>
                      <a:r>
                        <a:rPr lang="en-US" dirty="0">
                          <a:solidFill>
                            <a:srgbClr val="0070C0"/>
                          </a:solidFill>
                        </a:rPr>
                        <a:t>1</a:t>
                      </a:r>
                      <a:endParaRPr lang="en-IN" dirty="0">
                        <a:solidFill>
                          <a:srgbClr val="0070C0"/>
                        </a:solidFill>
                      </a:endParaRPr>
                    </a:p>
                  </a:txBody>
                  <a:tcPr/>
                </a:tc>
                <a:extLst>
                  <a:ext uri="{0D108BD9-81ED-4DB2-BD59-A6C34878D82A}">
                    <a16:rowId xmlns:a16="http://schemas.microsoft.com/office/drawing/2014/main" val="3783293744"/>
                  </a:ext>
                </a:extLst>
              </a:tr>
              <a:tr h="370840">
                <a:tc>
                  <a:txBody>
                    <a:bodyPr/>
                    <a:lstStyle/>
                    <a:p>
                      <a:r>
                        <a:rPr lang="en-US" b="1" dirty="0">
                          <a:solidFill>
                            <a:srgbClr val="0070C0"/>
                          </a:solidFill>
                        </a:rPr>
                        <a:t>1</a:t>
                      </a:r>
                      <a:endParaRPr lang="en-IN" b="1" dirty="0">
                        <a:solidFill>
                          <a:srgbClr val="0070C0"/>
                        </a:solidFill>
                      </a:endParaRPr>
                    </a:p>
                  </a:txBody>
                  <a:tcPr/>
                </a:tc>
                <a:tc>
                  <a:txBody>
                    <a:bodyPr/>
                    <a:lstStyle/>
                    <a:p>
                      <a:r>
                        <a:rPr lang="en-US" dirty="0">
                          <a:solidFill>
                            <a:srgbClr val="0070C0"/>
                          </a:solidFill>
                        </a:rPr>
                        <a:t>0</a:t>
                      </a:r>
                      <a:endParaRPr lang="en-IN" dirty="0">
                        <a:solidFill>
                          <a:srgbClr val="0070C0"/>
                        </a:solidFill>
                      </a:endParaRPr>
                    </a:p>
                  </a:txBody>
                  <a:tcPr/>
                </a:tc>
                <a:tc>
                  <a:txBody>
                    <a:bodyPr/>
                    <a:lstStyle/>
                    <a:p>
                      <a:r>
                        <a:rPr lang="en-US" dirty="0">
                          <a:solidFill>
                            <a:srgbClr val="0070C0"/>
                          </a:solidFill>
                        </a:rPr>
                        <a:t>1</a:t>
                      </a:r>
                      <a:endParaRPr lang="en-IN" dirty="0">
                        <a:solidFill>
                          <a:srgbClr val="0070C0"/>
                        </a:solidFill>
                      </a:endParaRPr>
                    </a:p>
                  </a:txBody>
                  <a:tcPr/>
                </a:tc>
                <a:tc>
                  <a:txBody>
                    <a:bodyPr/>
                    <a:lstStyle/>
                    <a:p>
                      <a:r>
                        <a:rPr lang="en-US" b="1" dirty="0">
                          <a:solidFill>
                            <a:srgbClr val="0070C0"/>
                          </a:solidFill>
                        </a:rPr>
                        <a:t>1</a:t>
                      </a:r>
                      <a:endParaRPr lang="en-IN" b="1" dirty="0">
                        <a:solidFill>
                          <a:srgbClr val="0070C0"/>
                        </a:solidFill>
                      </a:endParaRPr>
                    </a:p>
                  </a:txBody>
                  <a:tcPr/>
                </a:tc>
                <a:tc vMerge="1">
                  <a:txBody>
                    <a:bodyPr/>
                    <a:lstStyle/>
                    <a:p>
                      <a:endParaRPr lang="en-IN" dirty="0">
                        <a:solidFill>
                          <a:srgbClr val="0070C0"/>
                        </a:solidFill>
                      </a:endParaRPr>
                    </a:p>
                  </a:txBody>
                  <a:tcPr/>
                </a:tc>
                <a:extLst>
                  <a:ext uri="{0D108BD9-81ED-4DB2-BD59-A6C34878D82A}">
                    <a16:rowId xmlns:a16="http://schemas.microsoft.com/office/drawing/2014/main" val="3160961806"/>
                  </a:ext>
                </a:extLst>
              </a:tr>
              <a:tr h="370840">
                <a:tc>
                  <a:txBody>
                    <a:bodyPr/>
                    <a:lstStyle/>
                    <a:p>
                      <a:r>
                        <a:rPr lang="en-US" b="1" dirty="0">
                          <a:solidFill>
                            <a:srgbClr val="FFC000"/>
                          </a:solidFill>
                        </a:rPr>
                        <a:t>0</a:t>
                      </a:r>
                      <a:endParaRPr lang="en-IN" b="1" dirty="0">
                        <a:solidFill>
                          <a:srgbClr val="FFC000"/>
                        </a:solidFill>
                      </a:endParaRPr>
                    </a:p>
                  </a:txBody>
                  <a:tcPr/>
                </a:tc>
                <a:tc>
                  <a:txBody>
                    <a:bodyPr/>
                    <a:lstStyle/>
                    <a:p>
                      <a:r>
                        <a:rPr lang="en-US" dirty="0">
                          <a:solidFill>
                            <a:srgbClr val="FFC000"/>
                          </a:solidFill>
                        </a:rPr>
                        <a:t>1</a:t>
                      </a:r>
                      <a:endParaRPr lang="en-IN" dirty="0">
                        <a:solidFill>
                          <a:srgbClr val="FFC000"/>
                        </a:solidFill>
                      </a:endParaRPr>
                    </a:p>
                  </a:txBody>
                  <a:tcPr/>
                </a:tc>
                <a:tc>
                  <a:txBody>
                    <a:bodyPr/>
                    <a:lstStyle/>
                    <a:p>
                      <a:r>
                        <a:rPr lang="en-US" dirty="0">
                          <a:solidFill>
                            <a:srgbClr val="FFC000"/>
                          </a:solidFill>
                        </a:rPr>
                        <a:t>0</a:t>
                      </a:r>
                      <a:endParaRPr lang="en-IN" dirty="0">
                        <a:solidFill>
                          <a:srgbClr val="FFC000"/>
                        </a:solidFill>
                      </a:endParaRPr>
                    </a:p>
                  </a:txBody>
                  <a:tcPr/>
                </a:tc>
                <a:tc>
                  <a:txBody>
                    <a:bodyPr/>
                    <a:lstStyle/>
                    <a:p>
                      <a:r>
                        <a:rPr lang="en-US" b="1" dirty="0">
                          <a:solidFill>
                            <a:srgbClr val="FFC000"/>
                          </a:solidFill>
                        </a:rPr>
                        <a:t>0</a:t>
                      </a:r>
                      <a:endParaRPr lang="en-IN" b="1" dirty="0">
                        <a:solidFill>
                          <a:srgbClr val="FFC000"/>
                        </a:solidFill>
                      </a:endParaRPr>
                    </a:p>
                  </a:txBody>
                  <a:tcPr/>
                </a:tc>
                <a:tc rowSpan="2">
                  <a:txBody>
                    <a:bodyPr/>
                    <a:lstStyle/>
                    <a:p>
                      <a:r>
                        <a:rPr lang="en-US" dirty="0">
                          <a:solidFill>
                            <a:srgbClr val="FFC000"/>
                          </a:solidFill>
                        </a:rPr>
                        <a:t>0</a:t>
                      </a:r>
                      <a:endParaRPr lang="en-IN" dirty="0">
                        <a:solidFill>
                          <a:srgbClr val="FFC000"/>
                        </a:solidFill>
                      </a:endParaRPr>
                    </a:p>
                  </a:txBody>
                  <a:tcPr/>
                </a:tc>
                <a:extLst>
                  <a:ext uri="{0D108BD9-81ED-4DB2-BD59-A6C34878D82A}">
                    <a16:rowId xmlns:a16="http://schemas.microsoft.com/office/drawing/2014/main" val="755092840"/>
                  </a:ext>
                </a:extLst>
              </a:tr>
              <a:tr h="370840">
                <a:tc>
                  <a:txBody>
                    <a:bodyPr/>
                    <a:lstStyle/>
                    <a:p>
                      <a:r>
                        <a:rPr lang="en-US" b="1" dirty="0">
                          <a:solidFill>
                            <a:srgbClr val="FFC000"/>
                          </a:solidFill>
                        </a:rPr>
                        <a:t>1</a:t>
                      </a:r>
                      <a:endParaRPr lang="en-IN" b="1" dirty="0">
                        <a:solidFill>
                          <a:srgbClr val="FFC000"/>
                        </a:solidFill>
                      </a:endParaRPr>
                    </a:p>
                  </a:txBody>
                  <a:tcPr/>
                </a:tc>
                <a:tc>
                  <a:txBody>
                    <a:bodyPr/>
                    <a:lstStyle/>
                    <a:p>
                      <a:r>
                        <a:rPr lang="en-US" dirty="0">
                          <a:solidFill>
                            <a:srgbClr val="FFC000"/>
                          </a:solidFill>
                        </a:rPr>
                        <a:t>1</a:t>
                      </a:r>
                      <a:endParaRPr lang="en-IN" dirty="0">
                        <a:solidFill>
                          <a:srgbClr val="FFC000"/>
                        </a:solidFill>
                      </a:endParaRPr>
                    </a:p>
                  </a:txBody>
                  <a:tcPr/>
                </a:tc>
                <a:tc>
                  <a:txBody>
                    <a:bodyPr/>
                    <a:lstStyle/>
                    <a:p>
                      <a:r>
                        <a:rPr lang="en-US" dirty="0">
                          <a:solidFill>
                            <a:srgbClr val="FFC000"/>
                          </a:solidFill>
                        </a:rPr>
                        <a:t>0</a:t>
                      </a:r>
                      <a:endParaRPr lang="en-IN" dirty="0">
                        <a:solidFill>
                          <a:srgbClr val="FFC000"/>
                        </a:solidFill>
                      </a:endParaRPr>
                    </a:p>
                  </a:txBody>
                  <a:tcPr/>
                </a:tc>
                <a:tc>
                  <a:txBody>
                    <a:bodyPr/>
                    <a:lstStyle/>
                    <a:p>
                      <a:r>
                        <a:rPr lang="en-US" b="1" dirty="0">
                          <a:solidFill>
                            <a:srgbClr val="FFC000"/>
                          </a:solidFill>
                        </a:rPr>
                        <a:t>0</a:t>
                      </a:r>
                      <a:endParaRPr lang="en-IN" b="1" dirty="0">
                        <a:solidFill>
                          <a:srgbClr val="FFC000"/>
                        </a:solidFill>
                      </a:endParaRPr>
                    </a:p>
                  </a:txBody>
                  <a:tcPr/>
                </a:tc>
                <a:tc vMerge="1">
                  <a:txBody>
                    <a:bodyPr/>
                    <a:lstStyle/>
                    <a:p>
                      <a:endParaRPr lang="en-IN" dirty="0">
                        <a:solidFill>
                          <a:srgbClr val="FFC000"/>
                        </a:solidFill>
                      </a:endParaRPr>
                    </a:p>
                  </a:txBody>
                  <a:tcPr/>
                </a:tc>
                <a:extLst>
                  <a:ext uri="{0D108BD9-81ED-4DB2-BD59-A6C34878D82A}">
                    <a16:rowId xmlns:a16="http://schemas.microsoft.com/office/drawing/2014/main" val="1191202946"/>
                  </a:ext>
                </a:extLst>
              </a:tr>
              <a:tr h="370840">
                <a:tc>
                  <a:txBody>
                    <a:bodyPr/>
                    <a:lstStyle/>
                    <a:p>
                      <a:r>
                        <a:rPr lang="en-US" b="1" dirty="0">
                          <a:solidFill>
                            <a:schemeClr val="tx1"/>
                          </a:solidFill>
                        </a:rPr>
                        <a:t>0</a:t>
                      </a:r>
                      <a:endParaRPr lang="en-IN" b="1" dirty="0">
                        <a:solidFill>
                          <a:schemeClr val="tx1"/>
                        </a:solidFill>
                      </a:endParaRPr>
                    </a:p>
                  </a:txBody>
                  <a:tcPr/>
                </a:tc>
                <a:tc>
                  <a:txBody>
                    <a:bodyPr/>
                    <a:lstStyle/>
                    <a:p>
                      <a:r>
                        <a:rPr lang="en-US" dirty="0">
                          <a:solidFill>
                            <a:schemeClr val="tx1"/>
                          </a:solidFill>
                        </a:rPr>
                        <a:t>1</a:t>
                      </a:r>
                      <a:endParaRPr lang="en-IN" dirty="0">
                        <a:solidFill>
                          <a:schemeClr val="tx1"/>
                        </a:solidFill>
                      </a:endParaRPr>
                    </a:p>
                  </a:txBody>
                  <a:tcPr/>
                </a:tc>
                <a:tc>
                  <a:txBody>
                    <a:bodyPr/>
                    <a:lstStyle/>
                    <a:p>
                      <a:r>
                        <a:rPr lang="en-US" dirty="0">
                          <a:solidFill>
                            <a:schemeClr val="tx1"/>
                          </a:solidFill>
                        </a:rPr>
                        <a:t>1</a:t>
                      </a:r>
                      <a:endParaRPr lang="en-IN" dirty="0">
                        <a:solidFill>
                          <a:schemeClr val="tx1"/>
                        </a:solidFill>
                      </a:endParaRPr>
                    </a:p>
                  </a:txBody>
                  <a:tcPr/>
                </a:tc>
                <a:tc>
                  <a:txBody>
                    <a:bodyPr/>
                    <a:lstStyle/>
                    <a:p>
                      <a:r>
                        <a:rPr lang="en-US" b="1" dirty="0">
                          <a:solidFill>
                            <a:schemeClr val="tx1"/>
                          </a:solidFill>
                        </a:rPr>
                        <a:t>0</a:t>
                      </a:r>
                      <a:endParaRPr lang="en-IN" b="1" dirty="0">
                        <a:solidFill>
                          <a:schemeClr val="tx1"/>
                        </a:solidFill>
                      </a:endParaRPr>
                    </a:p>
                  </a:txBody>
                  <a:tcPr/>
                </a:tc>
                <a:tc rowSpan="2">
                  <a:txBody>
                    <a:bodyPr/>
                    <a:lstStyle/>
                    <a:p>
                      <a:r>
                        <a:rPr lang="en-US" dirty="0">
                          <a:solidFill>
                            <a:schemeClr val="tx1"/>
                          </a:solidFill>
                        </a:rPr>
                        <a:t>a</a:t>
                      </a:r>
                      <a:endParaRPr lang="en-IN" dirty="0">
                        <a:solidFill>
                          <a:schemeClr val="tx1"/>
                        </a:solidFill>
                      </a:endParaRPr>
                    </a:p>
                  </a:txBody>
                  <a:tcPr/>
                </a:tc>
                <a:extLst>
                  <a:ext uri="{0D108BD9-81ED-4DB2-BD59-A6C34878D82A}">
                    <a16:rowId xmlns:a16="http://schemas.microsoft.com/office/drawing/2014/main" val="1426623984"/>
                  </a:ext>
                </a:extLst>
              </a:tr>
              <a:tr h="370840">
                <a:tc>
                  <a:txBody>
                    <a:bodyPr/>
                    <a:lstStyle/>
                    <a:p>
                      <a:r>
                        <a:rPr lang="en-US" b="1" dirty="0">
                          <a:solidFill>
                            <a:schemeClr val="tx1"/>
                          </a:solidFill>
                        </a:rPr>
                        <a:t>1</a:t>
                      </a:r>
                      <a:endParaRPr lang="en-IN" b="1" dirty="0">
                        <a:solidFill>
                          <a:schemeClr val="tx1"/>
                        </a:solidFill>
                      </a:endParaRPr>
                    </a:p>
                  </a:txBody>
                  <a:tcPr/>
                </a:tc>
                <a:tc>
                  <a:txBody>
                    <a:bodyPr/>
                    <a:lstStyle/>
                    <a:p>
                      <a:r>
                        <a:rPr lang="en-US" dirty="0">
                          <a:solidFill>
                            <a:schemeClr val="tx1"/>
                          </a:solidFill>
                        </a:rPr>
                        <a:t>1</a:t>
                      </a:r>
                      <a:endParaRPr lang="en-IN" dirty="0">
                        <a:solidFill>
                          <a:schemeClr val="tx1"/>
                        </a:solidFill>
                      </a:endParaRPr>
                    </a:p>
                  </a:txBody>
                  <a:tcPr/>
                </a:tc>
                <a:tc>
                  <a:txBody>
                    <a:bodyPr/>
                    <a:lstStyle/>
                    <a:p>
                      <a:r>
                        <a:rPr lang="en-US" dirty="0">
                          <a:solidFill>
                            <a:schemeClr val="tx1"/>
                          </a:solidFill>
                        </a:rPr>
                        <a:t>1</a:t>
                      </a:r>
                      <a:endParaRPr lang="en-IN" dirty="0">
                        <a:solidFill>
                          <a:schemeClr val="tx1"/>
                        </a:solidFill>
                      </a:endParaRPr>
                    </a:p>
                  </a:txBody>
                  <a:tcPr/>
                </a:tc>
                <a:tc>
                  <a:txBody>
                    <a:bodyPr/>
                    <a:lstStyle/>
                    <a:p>
                      <a:r>
                        <a:rPr lang="en-US" b="1" dirty="0">
                          <a:solidFill>
                            <a:schemeClr val="tx1"/>
                          </a:solidFill>
                        </a:rPr>
                        <a:t>1</a:t>
                      </a:r>
                      <a:endParaRPr lang="en-IN" b="1" dirty="0">
                        <a:solidFill>
                          <a:schemeClr val="tx1"/>
                        </a:solidFill>
                      </a:endParaRPr>
                    </a:p>
                  </a:txBody>
                  <a:tcPr/>
                </a:tc>
                <a:tc vMerge="1">
                  <a:txBody>
                    <a:bodyPr/>
                    <a:lstStyle/>
                    <a:p>
                      <a:endParaRPr lang="en-IN" dirty="0">
                        <a:solidFill>
                          <a:schemeClr val="tx1"/>
                        </a:solidFill>
                      </a:endParaRPr>
                    </a:p>
                  </a:txBody>
                  <a:tcPr/>
                </a:tc>
                <a:extLst>
                  <a:ext uri="{0D108BD9-81ED-4DB2-BD59-A6C34878D82A}">
                    <a16:rowId xmlns:a16="http://schemas.microsoft.com/office/drawing/2014/main" val="1450474385"/>
                  </a:ext>
                </a:extLst>
              </a:tr>
            </a:tbl>
          </a:graphicData>
        </a:graphic>
      </p:graphicFrame>
      <p:pic>
        <p:nvPicPr>
          <p:cNvPr id="12" name="Picture 2" descr="F:\dsd-videos&amp;images\decphotos\testjpg_Page36_Image1.jpg">
            <a:extLst>
              <a:ext uri="{FF2B5EF4-FFF2-40B4-BE49-F238E27FC236}">
                <a16:creationId xmlns:a16="http://schemas.microsoft.com/office/drawing/2014/main" id="{53B375BA-7512-EF5C-65D6-A07AFD03D4C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8354" t="38184" b="49088"/>
          <a:stretch/>
        </p:blipFill>
        <p:spPr bwMode="auto">
          <a:xfrm>
            <a:off x="1547664" y="1041173"/>
            <a:ext cx="2929198" cy="5760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D3A8B11-6132-535B-528D-B7F361CC6C9A}"/>
              </a:ext>
            </a:extLst>
          </p:cNvPr>
          <p:cNvSpPr txBox="1"/>
          <p:nvPr/>
        </p:nvSpPr>
        <p:spPr>
          <a:xfrm>
            <a:off x="683568" y="600349"/>
            <a:ext cx="8280920" cy="400110"/>
          </a:xfrm>
          <a:prstGeom prst="rect">
            <a:avLst/>
          </a:prstGeom>
          <a:noFill/>
        </p:spPr>
        <p:txBody>
          <a:bodyPr wrap="square" rtlCol="0">
            <a:spAutoFit/>
          </a:bodyPr>
          <a:lstStyle/>
          <a:p>
            <a:r>
              <a:rPr lang="en-US" sz="2000" b="1" dirty="0"/>
              <a:t>Implement the following function using 4:1 MUX, use b and c as select lines </a:t>
            </a:r>
            <a:endParaRPr lang="en-IN" sz="2000" b="1" dirty="0"/>
          </a:p>
        </p:txBody>
      </p:sp>
    </p:spTree>
    <p:extLst>
      <p:ext uri="{BB962C8B-B14F-4D97-AF65-F5344CB8AC3E}">
        <p14:creationId xmlns:p14="http://schemas.microsoft.com/office/powerpoint/2010/main" val="35946229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B7188-8D48-3211-2611-2C080DEC7DCE}"/>
            </a:ext>
          </a:extLst>
        </p:cNvPr>
        <p:cNvGrpSpPr/>
        <p:nvPr/>
      </p:nvGrpSpPr>
      <p:grpSpPr>
        <a:xfrm>
          <a:off x="0" y="0"/>
          <a:ext cx="0" cy="0"/>
          <a:chOff x="0" y="0"/>
          <a:chExt cx="0" cy="0"/>
        </a:xfrm>
      </p:grpSpPr>
      <p:pic>
        <p:nvPicPr>
          <p:cNvPr id="8194" name="Picture 2" descr="F:\dsd-videos&amp;images\decphotos\testjpg_Page36_Image1.jpg">
            <a:extLst>
              <a:ext uri="{FF2B5EF4-FFF2-40B4-BE49-F238E27FC236}">
                <a16:creationId xmlns:a16="http://schemas.microsoft.com/office/drawing/2014/main" id="{6574D7E8-60B0-4DD6-9AE3-8BC226819A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87624" y="908720"/>
            <a:ext cx="7033654"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76F7C4-BEC2-393A-7039-08DF31217C76}"/>
              </a:ext>
            </a:extLst>
          </p:cNvPr>
          <p:cNvSpPr txBox="1"/>
          <p:nvPr/>
        </p:nvSpPr>
        <p:spPr>
          <a:xfrm>
            <a:off x="2627784" y="4005064"/>
            <a:ext cx="288032" cy="369332"/>
          </a:xfrm>
          <a:prstGeom prst="rect">
            <a:avLst/>
          </a:prstGeom>
          <a:solidFill>
            <a:schemeClr val="bg1"/>
          </a:solidFill>
        </p:spPr>
        <p:txBody>
          <a:bodyPr wrap="square" rtlCol="0">
            <a:spAutoFit/>
          </a:bodyPr>
          <a:lstStyle/>
          <a:p>
            <a:endParaRPr lang="en-IN" dirty="0"/>
          </a:p>
        </p:txBody>
      </p:sp>
      <p:sp>
        <p:nvSpPr>
          <p:cNvPr id="3" name="TextBox 2">
            <a:extLst>
              <a:ext uri="{FF2B5EF4-FFF2-40B4-BE49-F238E27FC236}">
                <a16:creationId xmlns:a16="http://schemas.microsoft.com/office/drawing/2014/main" id="{7C50E520-ADB9-83AF-2E78-D8392EB5C7E4}"/>
              </a:ext>
            </a:extLst>
          </p:cNvPr>
          <p:cNvSpPr txBox="1"/>
          <p:nvPr/>
        </p:nvSpPr>
        <p:spPr>
          <a:xfrm>
            <a:off x="1463992" y="4032650"/>
            <a:ext cx="1019776" cy="369332"/>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316401599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DA680-7114-3735-65EE-93D1068319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A3BF6-ADE8-70FC-8BBE-34BC2922E4EC}"/>
              </a:ext>
            </a:extLst>
          </p:cNvPr>
          <p:cNvSpPr>
            <a:spLocks noGrp="1"/>
          </p:cNvSpPr>
          <p:nvPr>
            <p:ph type="title"/>
          </p:nvPr>
        </p:nvSpPr>
        <p:spPr/>
        <p:txBody>
          <a:bodyPr/>
          <a:lstStyle/>
          <a:p>
            <a:endParaRPr lang="en-IN"/>
          </a:p>
        </p:txBody>
      </p:sp>
      <p:pic>
        <p:nvPicPr>
          <p:cNvPr id="40963" name="Picture 3">
            <a:extLst>
              <a:ext uri="{FF2B5EF4-FFF2-40B4-BE49-F238E27FC236}">
                <a16:creationId xmlns:a16="http://schemas.microsoft.com/office/drawing/2014/main" id="{24AD1524-4F53-2B9F-CBEF-E39751C0F1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9512" y="260648"/>
            <a:ext cx="8496944" cy="637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99403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FDE5C-6807-606F-6C59-B9C679B06A3D}"/>
            </a:ext>
          </a:extLst>
        </p:cNvPr>
        <p:cNvGrpSpPr/>
        <p:nvPr/>
      </p:nvGrpSpPr>
      <p:grpSpPr>
        <a:xfrm>
          <a:off x="0" y="0"/>
          <a:ext cx="0" cy="0"/>
          <a:chOff x="0" y="0"/>
          <a:chExt cx="0" cy="0"/>
        </a:xfrm>
      </p:grpSpPr>
      <p:sp>
        <p:nvSpPr>
          <p:cNvPr id="116" name="TextShape 1">
            <a:extLst>
              <a:ext uri="{FF2B5EF4-FFF2-40B4-BE49-F238E27FC236}">
                <a16:creationId xmlns:a16="http://schemas.microsoft.com/office/drawing/2014/main" id="{BC5CFBFF-5E9C-292B-AE52-77901B4BCAE4}"/>
              </a:ext>
            </a:extLst>
          </p:cNvPr>
          <p:cNvSpPr txBox="1"/>
          <p:nvPr/>
        </p:nvSpPr>
        <p:spPr>
          <a:xfrm>
            <a:off x="457200" y="228600"/>
            <a:ext cx="8229240" cy="1142640"/>
          </a:xfrm>
          <a:prstGeom prst="rect">
            <a:avLst/>
          </a:prstGeom>
          <a:no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b="0" strike="noStrike" spc="-1">
              <a:solidFill>
                <a:srgbClr val="000000"/>
              </a:solidFill>
              <a:latin typeface="Calibri"/>
            </a:endParaRPr>
          </a:p>
        </p:txBody>
      </p:sp>
      <p:sp>
        <p:nvSpPr>
          <p:cNvPr id="117" name="TextShape 2">
            <a:extLst>
              <a:ext uri="{FF2B5EF4-FFF2-40B4-BE49-F238E27FC236}">
                <a16:creationId xmlns:a16="http://schemas.microsoft.com/office/drawing/2014/main" id="{CC8E01D5-D414-1B4F-B7AE-500E4B33571A}"/>
              </a:ext>
            </a:extLst>
          </p:cNvPr>
          <p:cNvSpPr txBox="1"/>
          <p:nvPr/>
        </p:nvSpPr>
        <p:spPr>
          <a:xfrm>
            <a:off x="434598" y="796810"/>
            <a:ext cx="8229240" cy="4525560"/>
          </a:xfrm>
          <a:prstGeom prst="rect">
            <a:avLst/>
          </a:prstGeom>
          <a:no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effectLst/>
                <a:latin typeface="Nunito" pitchFamily="2" charset="0"/>
              </a:rPr>
              <a:t>An Encoder is a </a:t>
            </a:r>
            <a:r>
              <a:rPr lang="en-US" sz="2400" b="1" i="0" dirty="0">
                <a:effectLst/>
                <a:latin typeface="Nunito" pitchFamily="2" charset="0"/>
              </a:rPr>
              <a:t>combinational circuit</a:t>
            </a:r>
            <a:r>
              <a:rPr lang="en-US" sz="2400" b="0" i="0" dirty="0">
                <a:effectLst/>
                <a:latin typeface="Nunito" pitchFamily="2" charset="0"/>
              </a:rPr>
              <a:t> that performs the reverse operation of a </a:t>
            </a:r>
            <a:r>
              <a:rPr lang="en-US" sz="2400" dirty="0">
                <a:latin typeface="Nunito" pitchFamily="2" charset="0"/>
              </a:rPr>
              <a:t>Decoder.</a:t>
            </a:r>
            <a:endParaRPr lang="en-US" sz="2400" b="0" i="0" dirty="0">
              <a:effectLst/>
              <a:latin typeface="Nunito" pitchFamily="2" charset="0"/>
            </a:endParaRPr>
          </a:p>
          <a:p>
            <a:pPr algn="just"/>
            <a:r>
              <a:rPr lang="en-US" sz="2400" b="0" i="0" dirty="0">
                <a:effectLst/>
                <a:latin typeface="Nunito" pitchFamily="2" charset="0"/>
              </a:rPr>
              <a:t> It has a maximum of </a:t>
            </a:r>
            <a:r>
              <a:rPr lang="en-US" sz="2400" b="1" i="0" dirty="0">
                <a:effectLst/>
                <a:latin typeface="Nunito" pitchFamily="2" charset="0"/>
              </a:rPr>
              <a:t>2</a:t>
            </a:r>
            <a:r>
              <a:rPr lang="en-US" sz="2400" b="1" i="0" baseline="30000" dirty="0">
                <a:effectLst/>
                <a:latin typeface="Nunito" pitchFamily="2" charset="0"/>
              </a:rPr>
              <a:t>n</a:t>
            </a:r>
            <a:r>
              <a:rPr lang="en-US" sz="2400" b="1" i="0" dirty="0">
                <a:effectLst/>
                <a:latin typeface="Nunito" pitchFamily="2" charset="0"/>
              </a:rPr>
              <a:t> input lines</a:t>
            </a:r>
            <a:r>
              <a:rPr lang="en-US" sz="2400" b="0" i="0" dirty="0">
                <a:effectLst/>
                <a:latin typeface="Nunito" pitchFamily="2" charset="0"/>
              </a:rPr>
              <a:t> and </a:t>
            </a:r>
            <a:r>
              <a:rPr lang="en-US" sz="2400" b="1" i="0" dirty="0">
                <a:effectLst/>
                <a:latin typeface="Nunito" pitchFamily="2" charset="0"/>
              </a:rPr>
              <a:t>‘n’ output lines</a:t>
            </a:r>
            <a:r>
              <a:rPr lang="en-US" sz="2400" b="0" i="0" dirty="0">
                <a:effectLst/>
                <a:latin typeface="Nunito" pitchFamily="2" charset="0"/>
              </a:rPr>
              <a:t>, hence it encodes the information from </a:t>
            </a:r>
            <a:r>
              <a:rPr lang="en-US" sz="2400" b="1" i="0" dirty="0">
                <a:effectLst/>
                <a:latin typeface="Nunito" pitchFamily="2" charset="0"/>
              </a:rPr>
              <a:t>2</a:t>
            </a:r>
            <a:r>
              <a:rPr lang="en-US" sz="2400" b="1" i="0" baseline="30000" dirty="0">
                <a:effectLst/>
                <a:latin typeface="Nunito" pitchFamily="2" charset="0"/>
              </a:rPr>
              <a:t>n </a:t>
            </a:r>
            <a:r>
              <a:rPr lang="en-US" sz="2400" b="0" i="0" dirty="0">
                <a:effectLst/>
                <a:latin typeface="Nunito" pitchFamily="2" charset="0"/>
              </a:rPr>
              <a:t> inputs into an n-bit code.</a:t>
            </a:r>
          </a:p>
          <a:p>
            <a:pPr algn="just"/>
            <a:r>
              <a:rPr lang="en-US" sz="2400" b="0" i="0" dirty="0">
                <a:effectLst/>
                <a:latin typeface="Nunito" pitchFamily="2" charset="0"/>
              </a:rPr>
              <a:t> It will produce a binary code equivalent to the input, which is active High. </a:t>
            </a:r>
          </a:p>
          <a:p>
            <a:pPr algn="just"/>
            <a:r>
              <a:rPr lang="en-US" sz="2400" b="0" i="0" dirty="0">
                <a:effectLst/>
                <a:latin typeface="Nunito" pitchFamily="2" charset="0"/>
              </a:rPr>
              <a:t>Therefore, the encoder encodes </a:t>
            </a:r>
            <a:r>
              <a:rPr lang="en-US" sz="2400" b="1" i="0" dirty="0">
                <a:effectLst/>
                <a:latin typeface="Nunito" pitchFamily="2" charset="0"/>
              </a:rPr>
              <a:t>2</a:t>
            </a:r>
            <a:r>
              <a:rPr lang="en-US" sz="2400" b="1" i="0" baseline="30000" dirty="0">
                <a:effectLst/>
                <a:latin typeface="Nunito" pitchFamily="2" charset="0"/>
              </a:rPr>
              <a:t>n</a:t>
            </a:r>
            <a:r>
              <a:rPr lang="en-US" sz="2400" b="0" i="0" dirty="0">
                <a:effectLst/>
                <a:latin typeface="Nunito" pitchFamily="2" charset="0"/>
              </a:rPr>
              <a:t> input lines with ‘n’ bits. </a:t>
            </a:r>
            <a:endParaRPr lang="en-US" sz="2400" b="0" strike="noStrike" spc="-1" dirty="0">
              <a:latin typeface="Calibri"/>
            </a:endParaRPr>
          </a:p>
        </p:txBody>
      </p:sp>
      <p:sp>
        <p:nvSpPr>
          <p:cNvPr id="1026" name="AutoShape 2" descr="Image result for 4:2 encoder">
            <a:extLst>
              <a:ext uri="{FF2B5EF4-FFF2-40B4-BE49-F238E27FC236}">
                <a16:creationId xmlns:a16="http://schemas.microsoft.com/office/drawing/2014/main" id="{033592BD-9420-B641-3E60-115A7357D05D}"/>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a:extLst>
              <a:ext uri="{FF2B5EF4-FFF2-40B4-BE49-F238E27FC236}">
                <a16:creationId xmlns:a16="http://schemas.microsoft.com/office/drawing/2014/main" id="{A926050C-B9FA-40ED-12B9-13FF45793A80}"/>
              </a:ext>
            </a:extLst>
          </p:cNvPr>
          <p:cNvSpPr>
            <a:spLocks noGrp="1"/>
          </p:cNvSpPr>
          <p:nvPr>
            <p:ph type="title"/>
          </p:nvPr>
        </p:nvSpPr>
        <p:spPr>
          <a:xfrm>
            <a:off x="460375" y="404664"/>
            <a:ext cx="8229600" cy="814536"/>
          </a:xfrm>
        </p:spPr>
        <p:txBody>
          <a:bodyPr>
            <a:normAutofit fontScale="90000"/>
          </a:bodyPr>
          <a:lstStyle/>
          <a:p>
            <a:r>
              <a:rPr lang="en-US" sz="6000" dirty="0"/>
              <a:t>Encoder</a:t>
            </a:r>
            <a:br>
              <a:rPr lang="en-US" b="1" dirty="0"/>
            </a:br>
            <a:endParaRPr lang="en-IN" dirty="0"/>
          </a:p>
        </p:txBody>
      </p:sp>
      <p:pic>
        <p:nvPicPr>
          <p:cNvPr id="4" name="Picture 3">
            <a:extLst>
              <a:ext uri="{FF2B5EF4-FFF2-40B4-BE49-F238E27FC236}">
                <a16:creationId xmlns:a16="http://schemas.microsoft.com/office/drawing/2014/main" id="{BA5EE78E-E205-C4A9-DE4D-74BAAA318580}"/>
              </a:ext>
            </a:extLst>
          </p:cNvPr>
          <p:cNvPicPr>
            <a:picLocks noChangeAspect="1"/>
          </p:cNvPicPr>
          <p:nvPr/>
        </p:nvPicPr>
        <p:blipFill>
          <a:blip r:embed="rId2"/>
          <a:stretch>
            <a:fillRect/>
          </a:stretch>
        </p:blipFill>
        <p:spPr>
          <a:xfrm>
            <a:off x="1475656" y="4149080"/>
            <a:ext cx="5508104" cy="2754052"/>
          </a:xfrm>
          <a:prstGeom prst="rect">
            <a:avLst/>
          </a:prstGeom>
        </p:spPr>
      </p:pic>
    </p:spTree>
    <p:extLst>
      <p:ext uri="{BB962C8B-B14F-4D97-AF65-F5344CB8AC3E}">
        <p14:creationId xmlns:p14="http://schemas.microsoft.com/office/powerpoint/2010/main" val="130735365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A2432-C098-DA9A-18D2-73A29E89DF3F}"/>
            </a:ext>
          </a:extLst>
        </p:cNvPr>
        <p:cNvGrpSpPr/>
        <p:nvPr/>
      </p:nvGrpSpPr>
      <p:grpSpPr>
        <a:xfrm>
          <a:off x="0" y="0"/>
          <a:ext cx="0" cy="0"/>
          <a:chOff x="0" y="0"/>
          <a:chExt cx="0" cy="0"/>
        </a:xfrm>
      </p:grpSpPr>
      <p:sp>
        <p:nvSpPr>
          <p:cNvPr id="116" name="TextShape 1">
            <a:extLst>
              <a:ext uri="{FF2B5EF4-FFF2-40B4-BE49-F238E27FC236}">
                <a16:creationId xmlns:a16="http://schemas.microsoft.com/office/drawing/2014/main" id="{42E15AB8-6476-F93F-C83E-7A8BF2B27050}"/>
              </a:ext>
            </a:extLst>
          </p:cNvPr>
          <p:cNvSpPr txBox="1"/>
          <p:nvPr/>
        </p:nvSpPr>
        <p:spPr>
          <a:xfrm>
            <a:off x="457200" y="228600"/>
            <a:ext cx="8229240" cy="1142640"/>
          </a:xfrm>
          <a:prstGeom prst="rect">
            <a:avLst/>
          </a:prstGeom>
          <a:no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b="0" strike="noStrike" spc="-1">
              <a:solidFill>
                <a:srgbClr val="000000"/>
              </a:solidFill>
              <a:latin typeface="Calibri"/>
            </a:endParaRPr>
          </a:p>
        </p:txBody>
      </p:sp>
      <p:sp>
        <p:nvSpPr>
          <p:cNvPr id="1026" name="AutoShape 2" descr="Image result for 4:2 encoder">
            <a:extLst>
              <a:ext uri="{FF2B5EF4-FFF2-40B4-BE49-F238E27FC236}">
                <a16:creationId xmlns:a16="http://schemas.microsoft.com/office/drawing/2014/main" id="{9AD5CF36-202F-FCAD-7C72-5074C962AC90}"/>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a:extLst>
              <a:ext uri="{FF2B5EF4-FFF2-40B4-BE49-F238E27FC236}">
                <a16:creationId xmlns:a16="http://schemas.microsoft.com/office/drawing/2014/main" id="{CC44FBD0-F6A5-3211-48E1-B8B56C5E3E7A}"/>
              </a:ext>
            </a:extLst>
          </p:cNvPr>
          <p:cNvSpPr>
            <a:spLocks noGrp="1"/>
          </p:cNvSpPr>
          <p:nvPr>
            <p:ph type="title"/>
          </p:nvPr>
        </p:nvSpPr>
        <p:spPr>
          <a:xfrm>
            <a:off x="460375" y="404664"/>
            <a:ext cx="8229600" cy="814536"/>
          </a:xfrm>
        </p:spPr>
        <p:txBody>
          <a:bodyPr>
            <a:normAutofit/>
          </a:bodyPr>
          <a:lstStyle/>
          <a:p>
            <a:r>
              <a:rPr lang="en-US" dirty="0"/>
              <a:t>Example of Encoder </a:t>
            </a:r>
            <a:endParaRPr lang="en-IN" dirty="0"/>
          </a:p>
        </p:txBody>
      </p:sp>
      <p:pic>
        <p:nvPicPr>
          <p:cNvPr id="3" name="Picture 2" descr="Encoder and Decoder Design with Real- life examples - YouTube">
            <a:extLst>
              <a:ext uri="{FF2B5EF4-FFF2-40B4-BE49-F238E27FC236}">
                <a16:creationId xmlns:a16="http://schemas.microsoft.com/office/drawing/2014/main" id="{71C4B671-3E1C-52E9-8206-F14A6AEE5126}"/>
              </a:ext>
            </a:extLst>
          </p:cNvPr>
          <p:cNvPicPr>
            <a:picLocks noChangeAspect="1"/>
          </p:cNvPicPr>
          <p:nvPr/>
        </p:nvPicPr>
        <p:blipFill rotWithShape="1">
          <a:blip r:embed="rId2">
            <a:extLst>
              <a:ext uri="{28A0092B-C50C-407E-A947-70E740481C1C}">
                <a14:useLocalDpi xmlns:a14="http://schemas.microsoft.com/office/drawing/2010/main" val="0"/>
              </a:ext>
            </a:extLst>
          </a:blip>
          <a:srcRect l="7977" t="25524" r="6935" b="21300"/>
          <a:stretch/>
        </p:blipFill>
        <p:spPr bwMode="auto">
          <a:xfrm>
            <a:off x="539552" y="1470536"/>
            <a:ext cx="7354146" cy="38306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673974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83C3D-29B6-9539-FE59-17B1DCFCD5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485ECE4-D679-06D9-98DA-AD6FEA168E45}"/>
              </a:ext>
            </a:extLst>
          </p:cNvPr>
          <p:cNvSpPr>
            <a:spLocks noGrp="1"/>
          </p:cNvSpPr>
          <p:nvPr>
            <p:ph type="subTitle" idx="1"/>
          </p:nvPr>
        </p:nvSpPr>
        <p:spPr>
          <a:xfrm>
            <a:off x="539552" y="476672"/>
            <a:ext cx="7772400" cy="5425008"/>
          </a:xfrm>
        </p:spPr>
        <p:txBody>
          <a:bodyPr>
            <a:noAutofit/>
          </a:bodyPr>
          <a:lstStyle/>
          <a:p>
            <a:r>
              <a:rPr lang="en-IN" sz="6000" b="1" dirty="0">
                <a:solidFill>
                  <a:schemeClr val="tx1"/>
                </a:solidFill>
              </a:rPr>
              <a:t>Binary subtraction </a:t>
            </a:r>
          </a:p>
          <a:p>
            <a:endParaRPr lang="en-IN" sz="6000" dirty="0">
              <a:solidFill>
                <a:schemeClr val="tx1"/>
              </a:solidFill>
            </a:endParaRPr>
          </a:p>
        </p:txBody>
      </p:sp>
      <p:sp>
        <p:nvSpPr>
          <p:cNvPr id="3" name="TextBox 2">
            <a:extLst>
              <a:ext uri="{FF2B5EF4-FFF2-40B4-BE49-F238E27FC236}">
                <a16:creationId xmlns:a16="http://schemas.microsoft.com/office/drawing/2014/main" id="{681AD057-0AD2-F2EF-0813-579E7DA94DCF}"/>
              </a:ext>
            </a:extLst>
          </p:cNvPr>
          <p:cNvSpPr txBox="1"/>
          <p:nvPr/>
        </p:nvSpPr>
        <p:spPr>
          <a:xfrm>
            <a:off x="5652120" y="3789040"/>
            <a:ext cx="360040" cy="369332"/>
          </a:xfrm>
          <a:prstGeom prst="rect">
            <a:avLst/>
          </a:prstGeom>
          <a:noFill/>
        </p:spPr>
        <p:txBody>
          <a:bodyPr wrap="square" rtlCol="0">
            <a:spAutoFit/>
          </a:bodyPr>
          <a:lstStyle/>
          <a:p>
            <a:r>
              <a:rPr lang="en-US" b="1" dirty="0"/>
              <a:t>1</a:t>
            </a:r>
            <a:endParaRPr lang="en-IN" b="1" dirty="0"/>
          </a:p>
        </p:txBody>
      </p:sp>
      <p:pic>
        <p:nvPicPr>
          <p:cNvPr id="6" name="Picture 5">
            <a:extLst>
              <a:ext uri="{FF2B5EF4-FFF2-40B4-BE49-F238E27FC236}">
                <a16:creationId xmlns:a16="http://schemas.microsoft.com/office/drawing/2014/main" id="{50523339-27FE-F00A-C2F6-0F8BAFDACE5C}"/>
              </a:ext>
            </a:extLst>
          </p:cNvPr>
          <p:cNvPicPr>
            <a:picLocks noChangeAspect="1"/>
          </p:cNvPicPr>
          <p:nvPr/>
        </p:nvPicPr>
        <p:blipFill>
          <a:blip r:embed="rId2"/>
          <a:stretch>
            <a:fillRect/>
          </a:stretch>
        </p:blipFill>
        <p:spPr>
          <a:xfrm>
            <a:off x="948376" y="1916299"/>
            <a:ext cx="7247248" cy="3025402"/>
          </a:xfrm>
          <a:prstGeom prst="rect">
            <a:avLst/>
          </a:prstGeom>
        </p:spPr>
      </p:pic>
    </p:spTree>
    <p:extLst>
      <p:ext uri="{BB962C8B-B14F-4D97-AF65-F5344CB8AC3E}">
        <p14:creationId xmlns:p14="http://schemas.microsoft.com/office/powerpoint/2010/main" val="105518834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DE51A-1640-B607-7B32-745049A27CCE}"/>
            </a:ext>
          </a:extLst>
        </p:cNvPr>
        <p:cNvGrpSpPr/>
        <p:nvPr/>
      </p:nvGrpSpPr>
      <p:grpSpPr>
        <a:xfrm>
          <a:off x="0" y="0"/>
          <a:ext cx="0" cy="0"/>
          <a:chOff x="0" y="0"/>
          <a:chExt cx="0" cy="0"/>
        </a:xfrm>
      </p:grpSpPr>
      <p:sp>
        <p:nvSpPr>
          <p:cNvPr id="116" name="TextShape 1">
            <a:extLst>
              <a:ext uri="{FF2B5EF4-FFF2-40B4-BE49-F238E27FC236}">
                <a16:creationId xmlns:a16="http://schemas.microsoft.com/office/drawing/2014/main" id="{0E748DEA-53DE-0541-F84F-7047F09F3081}"/>
              </a:ext>
            </a:extLst>
          </p:cNvPr>
          <p:cNvSpPr txBox="1"/>
          <p:nvPr/>
        </p:nvSpPr>
        <p:spPr>
          <a:xfrm>
            <a:off x="457200" y="228600"/>
            <a:ext cx="8229240" cy="1142640"/>
          </a:xfrm>
          <a:prstGeom prst="rect">
            <a:avLst/>
          </a:prstGeom>
          <a:no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b="0" strike="noStrike" spc="-1">
              <a:solidFill>
                <a:srgbClr val="000000"/>
              </a:solidFill>
              <a:latin typeface="Calibri"/>
            </a:endParaRPr>
          </a:p>
        </p:txBody>
      </p:sp>
      <p:sp>
        <p:nvSpPr>
          <p:cNvPr id="117" name="TextShape 2">
            <a:extLst>
              <a:ext uri="{FF2B5EF4-FFF2-40B4-BE49-F238E27FC236}">
                <a16:creationId xmlns:a16="http://schemas.microsoft.com/office/drawing/2014/main" id="{A4B62689-F311-D57D-2D7C-86B2A920AFE5}"/>
              </a:ext>
            </a:extLst>
          </p:cNvPr>
          <p:cNvSpPr txBox="1"/>
          <p:nvPr/>
        </p:nvSpPr>
        <p:spPr>
          <a:xfrm>
            <a:off x="533400" y="1219200"/>
            <a:ext cx="8229240" cy="4525560"/>
          </a:xfrm>
          <a:prstGeom prst="rect">
            <a:avLst/>
          </a:prstGeom>
          <a:no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b="0" strike="noStrike" spc="-1">
              <a:solidFill>
                <a:srgbClr val="000000"/>
              </a:solidFill>
              <a:latin typeface="Calibri"/>
            </a:endParaRPr>
          </a:p>
        </p:txBody>
      </p:sp>
      <p:sp>
        <p:nvSpPr>
          <p:cNvPr id="1026" name="AutoShape 2" descr="Image result for 4:2 encoder">
            <a:extLst>
              <a:ext uri="{FF2B5EF4-FFF2-40B4-BE49-F238E27FC236}">
                <a16:creationId xmlns:a16="http://schemas.microsoft.com/office/drawing/2014/main" id="{9BAE3C12-5B72-0D94-4F39-80EF68A86A28}"/>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a:extLst>
              <a:ext uri="{FF2B5EF4-FFF2-40B4-BE49-F238E27FC236}">
                <a16:creationId xmlns:a16="http://schemas.microsoft.com/office/drawing/2014/main" id="{0E90EF2E-22A0-DDFF-B750-D3F4B66DFA0A}"/>
              </a:ext>
            </a:extLst>
          </p:cNvPr>
          <p:cNvSpPr>
            <a:spLocks noGrp="1"/>
          </p:cNvSpPr>
          <p:nvPr>
            <p:ph type="title"/>
          </p:nvPr>
        </p:nvSpPr>
        <p:spPr>
          <a:xfrm>
            <a:off x="460375" y="404664"/>
            <a:ext cx="8229600" cy="814536"/>
          </a:xfrm>
        </p:spPr>
        <p:txBody>
          <a:bodyPr>
            <a:normAutofit fontScale="90000"/>
          </a:bodyPr>
          <a:lstStyle/>
          <a:p>
            <a:r>
              <a:rPr lang="en-US" sz="6000"/>
              <a:t>4x2 Encoder</a:t>
            </a:r>
            <a:br>
              <a:rPr lang="en-US" b="1"/>
            </a:br>
            <a:endParaRPr lang="en-IN"/>
          </a:p>
        </p:txBody>
      </p:sp>
      <p:pic>
        <p:nvPicPr>
          <p:cNvPr id="2050" name="Picture 2" descr="Lightbox">
            <a:extLst>
              <a:ext uri="{FF2B5EF4-FFF2-40B4-BE49-F238E27FC236}">
                <a16:creationId xmlns:a16="http://schemas.microsoft.com/office/drawing/2014/main" id="{3CE4F604-561E-B8C6-6AAB-BE92A1D5EE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45123"/>
            <a:ext cx="5084479" cy="21432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ECC276-0A75-8E8C-2BCA-45E1F9B1863B}"/>
              </a:ext>
            </a:extLst>
          </p:cNvPr>
          <p:cNvPicPr>
            <a:picLocks noChangeAspect="1"/>
          </p:cNvPicPr>
          <p:nvPr/>
        </p:nvPicPr>
        <p:blipFill>
          <a:blip r:embed="rId3"/>
          <a:stretch>
            <a:fillRect/>
          </a:stretch>
        </p:blipFill>
        <p:spPr>
          <a:xfrm>
            <a:off x="5084479" y="1219200"/>
            <a:ext cx="3444538" cy="3345470"/>
          </a:xfrm>
          <a:prstGeom prst="rect">
            <a:avLst/>
          </a:prstGeom>
        </p:spPr>
      </p:pic>
      <p:pic>
        <p:nvPicPr>
          <p:cNvPr id="6" name="Picture 5">
            <a:extLst>
              <a:ext uri="{FF2B5EF4-FFF2-40B4-BE49-F238E27FC236}">
                <a16:creationId xmlns:a16="http://schemas.microsoft.com/office/drawing/2014/main" id="{546292E7-CCA8-2066-5563-8BD74B97989C}"/>
              </a:ext>
            </a:extLst>
          </p:cNvPr>
          <p:cNvPicPr>
            <a:picLocks noChangeAspect="1"/>
          </p:cNvPicPr>
          <p:nvPr/>
        </p:nvPicPr>
        <p:blipFill>
          <a:blip r:embed="rId4"/>
          <a:stretch>
            <a:fillRect/>
          </a:stretch>
        </p:blipFill>
        <p:spPr>
          <a:xfrm>
            <a:off x="5379677" y="5108435"/>
            <a:ext cx="2773920" cy="1272650"/>
          </a:xfrm>
          <a:prstGeom prst="rect">
            <a:avLst/>
          </a:prstGeom>
        </p:spPr>
      </p:pic>
      <p:pic>
        <p:nvPicPr>
          <p:cNvPr id="2052" name="Picture 4" descr="Lightbox">
            <a:extLst>
              <a:ext uri="{FF2B5EF4-FFF2-40B4-BE49-F238E27FC236}">
                <a16:creationId xmlns:a16="http://schemas.microsoft.com/office/drawing/2014/main" id="{28BAB7B6-744D-E149-B96B-58384E395E14}"/>
              </a:ext>
            </a:extLst>
          </p:cNvPr>
          <p:cNvPicPr>
            <a:picLocks noChangeAspect="1" noChangeArrowheads="1"/>
          </p:cNvPicPr>
          <p:nvPr/>
        </p:nvPicPr>
        <p:blipFill>
          <a:blip r:embed="rId5">
            <a:grayscl/>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50281" y="2805704"/>
            <a:ext cx="4600575"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344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7683A-6740-AA51-FC06-494ADA03CB61}"/>
            </a:ext>
          </a:extLst>
        </p:cNvPr>
        <p:cNvGrpSpPr/>
        <p:nvPr/>
      </p:nvGrpSpPr>
      <p:grpSpPr>
        <a:xfrm>
          <a:off x="0" y="0"/>
          <a:ext cx="0" cy="0"/>
          <a:chOff x="0" y="0"/>
          <a:chExt cx="0" cy="0"/>
        </a:xfrm>
      </p:grpSpPr>
      <p:pic>
        <p:nvPicPr>
          <p:cNvPr id="4" name="Picture 4" descr="https://cdncontribute.geeksforgeeks.org/wp-content/uploads/Encoder-8x3.jpg">
            <a:extLst>
              <a:ext uri="{FF2B5EF4-FFF2-40B4-BE49-F238E27FC236}">
                <a16:creationId xmlns:a16="http://schemas.microsoft.com/office/drawing/2014/main" id="{9DFAF113-A3A4-DDA0-252B-CDAE5B877D7D}"/>
              </a:ext>
            </a:extLst>
          </p:cNvPr>
          <p:cNvPicPr>
            <a:picLocks noChangeAspect="1" noChangeArrowheads="1"/>
          </p:cNvPicPr>
          <p:nvPr/>
        </p:nvPicPr>
        <p:blipFill>
          <a:blip r:embed="rId2"/>
          <a:stretch>
            <a:fillRect/>
          </a:stretch>
        </p:blipFill>
        <p:spPr bwMode="auto">
          <a:xfrm>
            <a:off x="785691" y="1719297"/>
            <a:ext cx="7593305" cy="3200400"/>
          </a:xfrm>
          <a:prstGeom prst="rect">
            <a:avLst/>
          </a:prstGeom>
          <a:noFill/>
        </p:spPr>
      </p:pic>
      <p:sp>
        <p:nvSpPr>
          <p:cNvPr id="5" name="Title 1">
            <a:extLst>
              <a:ext uri="{FF2B5EF4-FFF2-40B4-BE49-F238E27FC236}">
                <a16:creationId xmlns:a16="http://schemas.microsoft.com/office/drawing/2014/main" id="{0CE1367C-85D8-2124-1007-AAE657289AF6}"/>
              </a:ext>
            </a:extLst>
          </p:cNvPr>
          <p:cNvSpPr txBox="1"/>
          <p:nvPr/>
        </p:nvSpPr>
        <p:spPr>
          <a:xfrm>
            <a:off x="467544" y="253653"/>
            <a:ext cx="8229600" cy="706090"/>
          </a:xfrm>
          <a:prstGeom prst="rect">
            <a:avLst/>
          </a:prstGeom>
        </p:spPr>
        <p:txBody>
          <a:bodyPr vert="horz" lIns="91440" tIns="45720" rIns="91440" bIns="45720" rtlCol="0" anchor="ctr">
            <a:normAutofit fontScale="90000"/>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8x3 Encoder (Octal to Binary encoder)</a:t>
            </a:r>
          </a:p>
        </p:txBody>
      </p:sp>
      <p:sp>
        <p:nvSpPr>
          <p:cNvPr id="6" name="TextBox 5">
            <a:extLst>
              <a:ext uri="{FF2B5EF4-FFF2-40B4-BE49-F238E27FC236}">
                <a16:creationId xmlns:a16="http://schemas.microsoft.com/office/drawing/2014/main" id="{9EF0C9B8-A6CA-ADB1-DB10-635A9A05E167}"/>
              </a:ext>
            </a:extLst>
          </p:cNvPr>
          <p:cNvSpPr txBox="1"/>
          <p:nvPr/>
        </p:nvSpPr>
        <p:spPr>
          <a:xfrm>
            <a:off x="666420" y="4608546"/>
            <a:ext cx="122413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t>inputs</a:t>
            </a:r>
          </a:p>
        </p:txBody>
      </p:sp>
      <p:sp>
        <p:nvSpPr>
          <p:cNvPr id="7" name="TextBox 6">
            <a:extLst>
              <a:ext uri="{FF2B5EF4-FFF2-40B4-BE49-F238E27FC236}">
                <a16:creationId xmlns:a16="http://schemas.microsoft.com/office/drawing/2014/main" id="{F91F7D80-E228-E5CF-4D7D-9012AB21408A}"/>
              </a:ext>
            </a:extLst>
          </p:cNvPr>
          <p:cNvSpPr txBox="1"/>
          <p:nvPr/>
        </p:nvSpPr>
        <p:spPr>
          <a:xfrm>
            <a:off x="7154073" y="4119477"/>
            <a:ext cx="122413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t>outputs</a:t>
            </a:r>
          </a:p>
        </p:txBody>
      </p:sp>
    </p:spTree>
    <p:extLst>
      <p:ext uri="{BB962C8B-B14F-4D97-AF65-F5344CB8AC3E}">
        <p14:creationId xmlns:p14="http://schemas.microsoft.com/office/powerpoint/2010/main" val="204550802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FC1D5-730A-2E9E-D16F-B642EC44ADA4}"/>
            </a:ext>
          </a:extLst>
        </p:cNvPr>
        <p:cNvGrpSpPr/>
        <p:nvPr/>
      </p:nvGrpSpPr>
      <p:grpSpPr>
        <a:xfrm>
          <a:off x="0" y="0"/>
          <a:ext cx="0" cy="0"/>
          <a:chOff x="0" y="0"/>
          <a:chExt cx="0" cy="0"/>
        </a:xfrm>
      </p:grpSpPr>
      <p:pic>
        <p:nvPicPr>
          <p:cNvPr id="6" name="Picture 2" descr="https://cdncontribute.geeksforgeeks.org/wp-content/uploads/truth-table-8x3-encoder.jpg">
            <a:extLst>
              <a:ext uri="{FF2B5EF4-FFF2-40B4-BE49-F238E27FC236}">
                <a16:creationId xmlns:a16="http://schemas.microsoft.com/office/drawing/2014/main" id="{F6D6EB68-21A7-F9FA-BA23-D60146B36B1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bwMode="auto">
          <a:xfrm>
            <a:off x="683568" y="404664"/>
            <a:ext cx="7550191" cy="4986988"/>
          </a:xfrm>
          <a:prstGeom prst="rect">
            <a:avLst/>
          </a:prstGeom>
          <a:noFill/>
        </p:spPr>
      </p:pic>
      <p:sp>
        <p:nvSpPr>
          <p:cNvPr id="7" name="Subtitle 2">
            <a:extLst>
              <a:ext uri="{FF2B5EF4-FFF2-40B4-BE49-F238E27FC236}">
                <a16:creationId xmlns:a16="http://schemas.microsoft.com/office/drawing/2014/main" id="{4201926D-ACDD-074C-F334-81D79E0D4709}"/>
              </a:ext>
            </a:extLst>
          </p:cNvPr>
          <p:cNvSpPr>
            <a:spLocks noGrp="1"/>
          </p:cNvSpPr>
          <p:nvPr>
            <p:ph type="subTitle" idx="1"/>
          </p:nvPr>
        </p:nvSpPr>
        <p:spPr>
          <a:xfrm>
            <a:off x="611560" y="5215588"/>
            <a:ext cx="8076840" cy="1401360"/>
          </a:xfrm>
        </p:spPr>
        <p:txBody>
          <a:bodyPr>
            <a:noAutofit/>
          </a:bodyPr>
          <a:lstStyle/>
          <a:p>
            <a:r>
              <a:rPr lang="es-ES" sz="2400" b="1" dirty="0">
                <a:solidFill>
                  <a:schemeClr val="tx1"/>
                </a:solidFill>
              </a:rPr>
              <a:t>A2 = Y7 + Y6 + Y5 + Y4</a:t>
            </a:r>
          </a:p>
          <a:p>
            <a:r>
              <a:rPr lang="es-ES" sz="2400" b="1" dirty="0">
                <a:solidFill>
                  <a:schemeClr val="tx1"/>
                </a:solidFill>
              </a:rPr>
              <a:t>A1 = Y7 + Y6 + Y3 + Y2 </a:t>
            </a:r>
          </a:p>
          <a:p>
            <a:r>
              <a:rPr lang="es-ES" sz="2400" b="1" dirty="0">
                <a:solidFill>
                  <a:schemeClr val="tx1"/>
                </a:solidFill>
              </a:rPr>
              <a:t>A0 = Y7 + Y5 + Y3 + Y1</a:t>
            </a:r>
            <a:endParaRPr lang="en-US" sz="2400" b="1" dirty="0">
              <a:solidFill>
                <a:schemeClr val="tx1"/>
              </a:solidFill>
            </a:endParaRPr>
          </a:p>
        </p:txBody>
      </p:sp>
    </p:spTree>
    <p:extLst>
      <p:ext uri="{BB962C8B-B14F-4D97-AF65-F5344CB8AC3E}">
        <p14:creationId xmlns:p14="http://schemas.microsoft.com/office/powerpoint/2010/main" val="136204718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1B593-172D-AB02-F13A-34822DE68365}"/>
            </a:ext>
          </a:extLst>
        </p:cNvPr>
        <p:cNvGrpSpPr/>
        <p:nvPr/>
      </p:nvGrpSpPr>
      <p:grpSpPr>
        <a:xfrm>
          <a:off x="0" y="0"/>
          <a:ext cx="0" cy="0"/>
          <a:chOff x="0" y="0"/>
          <a:chExt cx="0" cy="0"/>
        </a:xfrm>
      </p:grpSpPr>
      <p:pic>
        <p:nvPicPr>
          <p:cNvPr id="49154" name="Picture 2" descr="https://cdncontribute.geeksforgeeks.org/wp-content/uploads/gate-8x3-encoder.jpg">
            <a:extLst>
              <a:ext uri="{FF2B5EF4-FFF2-40B4-BE49-F238E27FC236}">
                <a16:creationId xmlns:a16="http://schemas.microsoft.com/office/drawing/2014/main" id="{AF976152-D3A3-7C2A-74FD-61D15C3B9B1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bwMode="auto">
          <a:xfrm>
            <a:off x="762000" y="1219200"/>
            <a:ext cx="7534275" cy="4724401"/>
          </a:xfrm>
          <a:prstGeom prst="rect">
            <a:avLst/>
          </a:prstGeom>
          <a:noFill/>
        </p:spPr>
      </p:pic>
    </p:spTree>
    <p:extLst>
      <p:ext uri="{BB962C8B-B14F-4D97-AF65-F5344CB8AC3E}">
        <p14:creationId xmlns:p14="http://schemas.microsoft.com/office/powerpoint/2010/main" val="378536899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p:nvPr/>
        </p:nvSpPr>
        <p:spPr>
          <a:xfrm>
            <a:off x="323528" y="116633"/>
            <a:ext cx="8820472" cy="1008112"/>
          </a:xfrm>
          <a:prstGeom prst="rect">
            <a:avLst/>
          </a:prstGeom>
        </p:spPr>
        <p:txBody>
          <a:bodyPr vert="horz" lIns="91440" tIns="45720" rIns="91440" bIns="45720" rtlCol="0" anchor="ctr">
            <a:normAutofit fontScale="97500"/>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dirty="0">
                <a:solidFill>
                  <a:srgbClr val="610B38"/>
                </a:solidFill>
                <a:effectLst/>
                <a:latin typeface="erdana"/>
              </a:rPr>
              <a:t>Decoder</a:t>
            </a:r>
          </a:p>
        </p:txBody>
      </p:sp>
      <p:sp>
        <p:nvSpPr>
          <p:cNvPr id="3" name="Content Placeholder 2">
            <a:extLst>
              <a:ext uri="{FF2B5EF4-FFF2-40B4-BE49-F238E27FC236}">
                <a16:creationId xmlns:a16="http://schemas.microsoft.com/office/drawing/2014/main" id="{B716B959-F24E-A52F-2A4F-5F9A808CFEA0}"/>
              </a:ext>
            </a:extLst>
          </p:cNvPr>
          <p:cNvSpPr>
            <a:spLocks noGrp="1"/>
          </p:cNvSpPr>
          <p:nvPr>
            <p:ph idx="1"/>
          </p:nvPr>
        </p:nvSpPr>
        <p:spPr>
          <a:xfrm>
            <a:off x="313184" y="836712"/>
            <a:ext cx="8229600" cy="4525963"/>
          </a:xfrm>
        </p:spPr>
        <p:txBody>
          <a:bodyPr>
            <a:normAutofit fontScale="85000" lnSpcReduction="10000"/>
          </a:bodyPr>
          <a:lstStyle/>
          <a:p>
            <a:pPr algn="just"/>
            <a:r>
              <a:rPr lang="en-US" b="0" i="0" dirty="0">
                <a:solidFill>
                  <a:srgbClr val="333333"/>
                </a:solidFill>
                <a:effectLst/>
                <a:latin typeface="inter-regular"/>
              </a:rPr>
              <a:t>The combinational circuit that change the binary information into 2</a:t>
            </a:r>
            <a:r>
              <a:rPr lang="en-US" b="0" i="0" baseline="30000" dirty="0">
                <a:solidFill>
                  <a:srgbClr val="333333"/>
                </a:solidFill>
                <a:effectLst/>
                <a:latin typeface="inter-regular"/>
              </a:rPr>
              <a:t>N</a:t>
            </a:r>
            <a:r>
              <a:rPr lang="en-US" b="0" i="0" dirty="0">
                <a:solidFill>
                  <a:srgbClr val="333333"/>
                </a:solidFill>
                <a:effectLst/>
                <a:latin typeface="inter-regular"/>
              </a:rPr>
              <a:t> output lines is known as </a:t>
            </a:r>
            <a:r>
              <a:rPr lang="en-US" b="1" i="0" dirty="0">
                <a:solidFill>
                  <a:srgbClr val="333333"/>
                </a:solidFill>
                <a:effectLst/>
                <a:latin typeface="inter-bold"/>
              </a:rPr>
              <a:t>Decoders.</a:t>
            </a:r>
            <a:r>
              <a:rPr lang="en-US" b="0" i="0" dirty="0">
                <a:solidFill>
                  <a:srgbClr val="333333"/>
                </a:solidFill>
                <a:effectLst/>
                <a:latin typeface="inter-regular"/>
              </a:rPr>
              <a:t> </a:t>
            </a:r>
          </a:p>
          <a:p>
            <a:pPr algn="just"/>
            <a:r>
              <a:rPr lang="en-US" b="0" i="0" dirty="0">
                <a:solidFill>
                  <a:srgbClr val="333333"/>
                </a:solidFill>
                <a:effectLst/>
                <a:latin typeface="inter-regular"/>
              </a:rPr>
              <a:t>The binary information is passed in the form of N input lines. </a:t>
            </a:r>
          </a:p>
          <a:p>
            <a:pPr algn="just"/>
            <a:r>
              <a:rPr lang="en-US" b="0" i="0" dirty="0">
                <a:solidFill>
                  <a:srgbClr val="333333"/>
                </a:solidFill>
                <a:effectLst/>
                <a:latin typeface="inter-regular"/>
              </a:rPr>
              <a:t>The output lines define the 2</a:t>
            </a:r>
            <a:r>
              <a:rPr lang="en-US" b="0" i="0" baseline="30000" dirty="0">
                <a:solidFill>
                  <a:srgbClr val="333333"/>
                </a:solidFill>
                <a:effectLst/>
                <a:latin typeface="inter-regular"/>
              </a:rPr>
              <a:t>N</a:t>
            </a:r>
            <a:r>
              <a:rPr lang="en-US" b="0" i="0" dirty="0">
                <a:solidFill>
                  <a:srgbClr val="333333"/>
                </a:solidFill>
                <a:effectLst/>
                <a:latin typeface="inter-regular"/>
              </a:rPr>
              <a:t>-bit code for the binary information. </a:t>
            </a:r>
          </a:p>
          <a:p>
            <a:pPr algn="just"/>
            <a:r>
              <a:rPr lang="en-US" b="0" i="0" dirty="0">
                <a:solidFill>
                  <a:srgbClr val="333333"/>
                </a:solidFill>
                <a:effectLst/>
                <a:latin typeface="inter-regular"/>
              </a:rPr>
              <a:t>In simple words, the </a:t>
            </a:r>
            <a:r>
              <a:rPr lang="en-US" b="1" i="0" dirty="0">
                <a:solidFill>
                  <a:srgbClr val="333333"/>
                </a:solidFill>
                <a:effectLst/>
                <a:latin typeface="inter-bold"/>
              </a:rPr>
              <a:t>Decoder</a:t>
            </a:r>
            <a:r>
              <a:rPr lang="en-US" b="0" i="0" dirty="0">
                <a:solidFill>
                  <a:srgbClr val="333333"/>
                </a:solidFill>
                <a:effectLst/>
                <a:latin typeface="inter-regular"/>
              </a:rPr>
              <a:t> performs the reverse operation of the </a:t>
            </a:r>
            <a:r>
              <a:rPr lang="en-US" b="1" i="0" dirty="0">
                <a:solidFill>
                  <a:srgbClr val="333333"/>
                </a:solidFill>
                <a:effectLst/>
                <a:latin typeface="inter-bold"/>
              </a:rPr>
              <a:t>Encoder</a:t>
            </a:r>
            <a:r>
              <a:rPr lang="en-US" b="0" i="0" dirty="0">
                <a:solidFill>
                  <a:srgbClr val="333333"/>
                </a:solidFill>
                <a:effectLst/>
                <a:latin typeface="inter-regular"/>
              </a:rPr>
              <a:t>. </a:t>
            </a:r>
          </a:p>
          <a:p>
            <a:pPr algn="just"/>
            <a:r>
              <a:rPr lang="en-US" b="0" i="0" dirty="0">
                <a:solidFill>
                  <a:srgbClr val="333333"/>
                </a:solidFill>
                <a:effectLst/>
                <a:latin typeface="inter-regular"/>
              </a:rPr>
              <a:t>At a time, only one input line is activated for simplicity. The produced 2</a:t>
            </a:r>
            <a:r>
              <a:rPr lang="en-US" b="0" i="0" baseline="30000" dirty="0">
                <a:solidFill>
                  <a:srgbClr val="333333"/>
                </a:solidFill>
                <a:effectLst/>
                <a:latin typeface="inter-regular"/>
              </a:rPr>
              <a:t>N</a:t>
            </a:r>
            <a:r>
              <a:rPr lang="en-US" b="0" i="0" dirty="0">
                <a:solidFill>
                  <a:srgbClr val="333333"/>
                </a:solidFill>
                <a:effectLst/>
                <a:latin typeface="inter-regular"/>
              </a:rPr>
              <a:t>-bit output code is equivalent to the binary information.</a:t>
            </a:r>
          </a:p>
          <a:p>
            <a:endParaRPr lang="en-IN" dirty="0"/>
          </a:p>
        </p:txBody>
      </p:sp>
      <p:pic>
        <p:nvPicPr>
          <p:cNvPr id="7" name="Picture 6">
            <a:extLst>
              <a:ext uri="{FF2B5EF4-FFF2-40B4-BE49-F238E27FC236}">
                <a16:creationId xmlns:a16="http://schemas.microsoft.com/office/drawing/2014/main" id="{D675B842-0509-C920-8A5D-2AB98232ADC9}"/>
              </a:ext>
            </a:extLst>
          </p:cNvPr>
          <p:cNvPicPr>
            <a:picLocks noChangeAspect="1"/>
          </p:cNvPicPr>
          <p:nvPr/>
        </p:nvPicPr>
        <p:blipFill>
          <a:blip r:embed="rId2"/>
          <a:stretch>
            <a:fillRect/>
          </a:stretch>
        </p:blipFill>
        <p:spPr>
          <a:xfrm>
            <a:off x="4067944" y="4941168"/>
            <a:ext cx="4162425" cy="1676400"/>
          </a:xfrm>
          <a:prstGeom prst="rect">
            <a:avLst/>
          </a:prstGeom>
        </p:spPr>
      </p:pic>
    </p:spTree>
    <p:extLst>
      <p:ext uri="{BB962C8B-B14F-4D97-AF65-F5344CB8AC3E}">
        <p14:creationId xmlns:p14="http://schemas.microsoft.com/office/powerpoint/2010/main" val="172899020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DA4C1-85FA-05BE-62E5-5D7BBE950C0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BBF48C-B818-BA94-ABC3-56AD9E1B39C3}"/>
              </a:ext>
            </a:extLst>
          </p:cNvPr>
          <p:cNvSpPr txBox="1"/>
          <p:nvPr/>
        </p:nvSpPr>
        <p:spPr>
          <a:xfrm>
            <a:off x="323528" y="116633"/>
            <a:ext cx="8820472" cy="1008112"/>
          </a:xfrm>
          <a:prstGeom prst="rect">
            <a:avLst/>
          </a:prstGeom>
        </p:spPr>
        <p:txBody>
          <a:bodyPr vert="horz" lIns="91440" tIns="45720" rIns="91440" bIns="45720" rtlCol="0" anchor="ctr">
            <a:normAutofit fontScale="90000"/>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2 to 4 decoder with active high outputs</a:t>
            </a:r>
          </a:p>
        </p:txBody>
      </p:sp>
      <p:pic>
        <p:nvPicPr>
          <p:cNvPr id="2052" name="Picture 4" descr="2-4-decoder">
            <a:extLst>
              <a:ext uri="{FF2B5EF4-FFF2-40B4-BE49-F238E27FC236}">
                <a16:creationId xmlns:a16="http://schemas.microsoft.com/office/drawing/2014/main" id="{7D910C62-184F-7873-9CA3-E49A7C1644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380" b="48550"/>
          <a:stretch/>
        </p:blipFill>
        <p:spPr bwMode="auto">
          <a:xfrm>
            <a:off x="-15416" y="1121500"/>
            <a:ext cx="4594212" cy="26708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2-to-4-Decoder Circuit">
            <a:extLst>
              <a:ext uri="{FF2B5EF4-FFF2-40B4-BE49-F238E27FC236}">
                <a16:creationId xmlns:a16="http://schemas.microsoft.com/office/drawing/2014/main" id="{79B309F1-DB36-5F57-A5D2-80738BCEE02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95800" y="1094117"/>
            <a:ext cx="464820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2-4-decoder">
            <a:extLst>
              <a:ext uri="{FF2B5EF4-FFF2-40B4-BE49-F238E27FC236}">
                <a16:creationId xmlns:a16="http://schemas.microsoft.com/office/drawing/2014/main" id="{1875BFFE-1BD7-BA3D-25A8-C8C57C835F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526" b="2247"/>
          <a:stretch/>
        </p:blipFill>
        <p:spPr bwMode="auto">
          <a:xfrm>
            <a:off x="467544" y="4689139"/>
            <a:ext cx="5429250" cy="208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73727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020EE-600F-142B-0E95-E288F5A37A68}"/>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0213E5B-5FC9-60AF-0008-6F982408A08E}"/>
              </a:ext>
            </a:extLst>
          </p:cNvPr>
          <p:cNvPicPr>
            <a:picLocks noGrp="1"/>
          </p:cNvPicPr>
          <p:nvPr>
            <p:ph idx="1"/>
          </p:nvPr>
        </p:nvPicPr>
        <p:blipFill>
          <a:blip r:embed="rId2"/>
          <a:stretch>
            <a:fillRect/>
          </a:stretch>
        </p:blipFill>
        <p:spPr>
          <a:xfrm>
            <a:off x="2049597" y="1268760"/>
            <a:ext cx="5368334" cy="4525963"/>
          </a:xfrm>
          <a:prstGeom prst="rect">
            <a:avLst/>
          </a:prstGeom>
          <a:ln>
            <a:noFill/>
          </a:ln>
        </p:spPr>
      </p:pic>
      <p:sp>
        <p:nvSpPr>
          <p:cNvPr id="5" name="Title 4">
            <a:extLst>
              <a:ext uri="{FF2B5EF4-FFF2-40B4-BE49-F238E27FC236}">
                <a16:creationId xmlns:a16="http://schemas.microsoft.com/office/drawing/2014/main" id="{49BFDC5A-9538-7114-1CF2-DBEE5BAE413F}"/>
              </a:ext>
            </a:extLst>
          </p:cNvPr>
          <p:cNvSpPr txBox="1"/>
          <p:nvPr/>
        </p:nvSpPr>
        <p:spPr>
          <a:xfrm>
            <a:off x="323528" y="116633"/>
            <a:ext cx="8820472" cy="1008112"/>
          </a:xfrm>
          <a:prstGeom prst="rect">
            <a:avLst/>
          </a:prstGeom>
        </p:spPr>
        <p:txBody>
          <a:bodyPr vert="horz" lIns="91440" tIns="45720" rIns="91440" bIns="45720" rtlCol="0" anchor="ctr">
            <a:normAutofit fontScale="90000"/>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3 to 8 decoder with active high outputs</a:t>
            </a:r>
          </a:p>
        </p:txBody>
      </p:sp>
    </p:spTree>
    <p:extLst>
      <p:ext uri="{BB962C8B-B14F-4D97-AF65-F5344CB8AC3E}">
        <p14:creationId xmlns:p14="http://schemas.microsoft.com/office/powerpoint/2010/main" val="297251143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457200" y="274680"/>
            <a:ext cx="8229240" cy="1142640"/>
          </a:xfrm>
          <a:prstGeom prst="rect">
            <a:avLst/>
          </a:prstGeom>
          <a:no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4400" b="0" strike="noStrike" spc="-1">
                <a:solidFill>
                  <a:srgbClr val="000000"/>
                </a:solidFill>
                <a:latin typeface="Calibri"/>
              </a:rPr>
              <a:t>Truth Table of 3:8 decoder</a:t>
            </a:r>
          </a:p>
        </p:txBody>
      </p:sp>
      <p:pic>
        <p:nvPicPr>
          <p:cNvPr id="110" name="Picture 2"/>
          <p:cNvPicPr/>
          <p:nvPr/>
        </p:nvPicPr>
        <p:blipFill>
          <a:blip r:embed="rId2"/>
          <a:stretch>
            <a:fillRect/>
          </a:stretch>
        </p:blipFill>
        <p:spPr>
          <a:xfrm>
            <a:off x="2136600" y="1600200"/>
            <a:ext cx="4870440" cy="4525560"/>
          </a:xfrm>
          <a:prstGeom prst="rect">
            <a:avLst/>
          </a:prstGeom>
          <a:ln>
            <a:noFill/>
          </a:ln>
        </p:spPr>
      </p:pic>
    </p:spTree>
    <p:extLst>
      <p:ext uri="{BB962C8B-B14F-4D97-AF65-F5344CB8AC3E}">
        <p14:creationId xmlns:p14="http://schemas.microsoft.com/office/powerpoint/2010/main" val="150869048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457200" y="274680"/>
            <a:ext cx="8229240" cy="1142640"/>
          </a:xfrm>
          <a:prstGeom prst="rect">
            <a:avLst/>
          </a:prstGeom>
          <a:noFill/>
          <a:ln>
            <a:noFill/>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b="0" strike="noStrike" spc="-1">
              <a:solidFill>
                <a:srgbClr val="000000"/>
              </a:solidFill>
              <a:latin typeface="Calibri"/>
            </a:endParaRPr>
          </a:p>
        </p:txBody>
      </p:sp>
      <p:pic>
        <p:nvPicPr>
          <p:cNvPr id="112" name="Picture 2"/>
          <p:cNvPicPr/>
          <p:nvPr/>
        </p:nvPicPr>
        <p:blipFill>
          <a:blip r:embed="rId2"/>
          <a:stretch>
            <a:fillRect/>
          </a:stretch>
        </p:blipFill>
        <p:spPr>
          <a:xfrm>
            <a:off x="712440" y="101160"/>
            <a:ext cx="6983280" cy="6024960"/>
          </a:xfrm>
          <a:prstGeom prst="rect">
            <a:avLst/>
          </a:prstGeom>
          <a:ln>
            <a:noFill/>
          </a:ln>
        </p:spPr>
      </p:pic>
    </p:spTree>
    <p:extLst>
      <p:ext uri="{BB962C8B-B14F-4D97-AF65-F5344CB8AC3E}">
        <p14:creationId xmlns:p14="http://schemas.microsoft.com/office/powerpoint/2010/main" val="1254605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dsd-videos&amp;images\decphotos\DSD Pics unit 2_75.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5536" y="332656"/>
            <a:ext cx="8099583" cy="6236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81560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7C66A-C70A-7FF3-10CC-06EFEE9B109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098AF83-FA8A-A430-8D6A-A7D69FEFDFE6}"/>
              </a:ext>
            </a:extLst>
          </p:cNvPr>
          <p:cNvSpPr>
            <a:spLocks noGrp="1"/>
          </p:cNvSpPr>
          <p:nvPr>
            <p:ph type="subTitle" idx="1"/>
          </p:nvPr>
        </p:nvSpPr>
        <p:spPr>
          <a:xfrm>
            <a:off x="539552" y="476672"/>
            <a:ext cx="7772400" cy="6048672"/>
          </a:xfrm>
        </p:spPr>
        <p:txBody>
          <a:bodyPr>
            <a:noAutofit/>
          </a:bodyPr>
          <a:lstStyle/>
          <a:p>
            <a:pPr algn="just"/>
            <a:r>
              <a:rPr lang="en-IN" sz="2400" b="1" dirty="0">
                <a:solidFill>
                  <a:schemeClr val="tx1"/>
                </a:solidFill>
              </a:rPr>
              <a:t>Binary subtraction using 2’s complement method</a:t>
            </a:r>
          </a:p>
          <a:p>
            <a:pPr algn="just"/>
            <a:endParaRPr lang="en-US" sz="2400" b="1" i="0" dirty="0">
              <a:solidFill>
                <a:srgbClr val="0A0A0A"/>
              </a:solidFill>
              <a:effectLst/>
              <a:latin typeface="Segoe UI" panose="020B0502040204020203" pitchFamily="34" charset="0"/>
            </a:endParaRPr>
          </a:p>
          <a:p>
            <a:pPr algn="just"/>
            <a:r>
              <a:rPr lang="en-US" sz="2400" b="1" i="0" dirty="0">
                <a:solidFill>
                  <a:srgbClr val="0A0A0A"/>
                </a:solidFill>
                <a:effectLst/>
                <a:latin typeface="Segoe UI" panose="020B0502040204020203" pitchFamily="34" charset="0"/>
              </a:rPr>
              <a:t>2’s complement</a:t>
            </a:r>
            <a:r>
              <a:rPr lang="en-US" sz="2400" b="0" i="0" dirty="0">
                <a:solidFill>
                  <a:srgbClr val="0A0A0A"/>
                </a:solidFill>
                <a:effectLst/>
                <a:latin typeface="Segoe UI" panose="020B0502040204020203" pitchFamily="34" charset="0"/>
              </a:rPr>
              <a:t> is a complement arithmetic operation used to find the complement of a given number.</a:t>
            </a:r>
          </a:p>
          <a:p>
            <a:pPr algn="just"/>
            <a:endParaRPr lang="en-US" sz="2400" b="0" i="0" dirty="0">
              <a:solidFill>
                <a:srgbClr val="0A0A0A"/>
              </a:solidFill>
              <a:effectLst/>
              <a:latin typeface="Segoe UI" panose="020B0502040204020203" pitchFamily="34" charset="0"/>
            </a:endParaRPr>
          </a:p>
          <a:p>
            <a:pPr algn="just"/>
            <a:r>
              <a:rPr lang="en-US" sz="2400" b="0" i="0" dirty="0">
                <a:solidFill>
                  <a:srgbClr val="0A0A0A"/>
                </a:solidFill>
                <a:effectLst/>
                <a:latin typeface="Segoe UI" panose="020B0502040204020203" pitchFamily="34" charset="0"/>
              </a:rPr>
              <a:t>The 2’s complement of a binary number is determined by taking 1’s complement of the given number and then adding a 1 to the least significant bit of the 1’s complement. </a:t>
            </a:r>
          </a:p>
          <a:p>
            <a:pPr algn="just"/>
            <a:endParaRPr lang="en-US" sz="2400" b="0" i="0" dirty="0">
              <a:solidFill>
                <a:srgbClr val="0A0A0A"/>
              </a:solidFill>
              <a:effectLst/>
              <a:latin typeface="Segoe UI" panose="020B0502040204020203" pitchFamily="34" charset="0"/>
            </a:endParaRPr>
          </a:p>
          <a:p>
            <a:pPr algn="just"/>
            <a:r>
              <a:rPr lang="en-US" sz="2400" b="0" i="0" dirty="0">
                <a:solidFill>
                  <a:srgbClr val="0A0A0A"/>
                </a:solidFill>
                <a:effectLst/>
                <a:latin typeface="Segoe UI" panose="020B0502040204020203" pitchFamily="34" charset="0"/>
              </a:rPr>
              <a:t>1’s complement is an arithmetic operation that performs the inversion of bits of a binary number. </a:t>
            </a:r>
          </a:p>
          <a:p>
            <a:pPr algn="just"/>
            <a:r>
              <a:rPr lang="en-US" sz="2400" b="0" i="0" dirty="0">
                <a:solidFill>
                  <a:srgbClr val="0A0A0A"/>
                </a:solidFill>
                <a:effectLst/>
                <a:latin typeface="Segoe UI" panose="020B0502040204020203" pitchFamily="34" charset="0"/>
              </a:rPr>
              <a:t>The 1’s complement of a binary number is determined by changing all the bits to 0 and 0 bits to 1 of the number.</a:t>
            </a:r>
          </a:p>
          <a:p>
            <a:pPr algn="just"/>
            <a:br>
              <a:rPr lang="en-US" sz="1400" b="0" i="0" dirty="0">
                <a:solidFill>
                  <a:srgbClr val="0A0A0A"/>
                </a:solidFill>
                <a:effectLst/>
                <a:latin typeface="Segoe UI" panose="020B0502040204020203" pitchFamily="34" charset="0"/>
              </a:rPr>
            </a:br>
            <a:endParaRPr lang="en-IN" sz="2400" dirty="0">
              <a:solidFill>
                <a:schemeClr val="tx1"/>
              </a:solidFill>
            </a:endParaRPr>
          </a:p>
        </p:txBody>
      </p:sp>
    </p:spTree>
    <p:extLst>
      <p:ext uri="{BB962C8B-B14F-4D97-AF65-F5344CB8AC3E}">
        <p14:creationId xmlns:p14="http://schemas.microsoft.com/office/powerpoint/2010/main" val="95168439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dsd-videos&amp;images\decphotos\DSD Pics unit 2_76.jp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b="83894"/>
          <a:stretch/>
        </p:blipFill>
        <p:spPr bwMode="auto">
          <a:xfrm>
            <a:off x="323528" y="332656"/>
            <a:ext cx="8136904"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dsd-videos&amp;images\decphotos\DSD Pics unit 2_76.jpg">
            <a:extLst>
              <a:ext uri="{FF2B5EF4-FFF2-40B4-BE49-F238E27FC236}">
                <a16:creationId xmlns:a16="http://schemas.microsoft.com/office/drawing/2014/main" id="{477E4D85-DB0A-6F02-82CE-27581EAECE2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106"/>
          <a:stretch/>
        </p:blipFill>
        <p:spPr bwMode="auto">
          <a:xfrm>
            <a:off x="323528" y="1340768"/>
            <a:ext cx="8136904" cy="5251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0135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dsd-videos&amp;images\decphotos\DSD Pics unit 2_77.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85520"/>
          <a:stretch/>
        </p:blipFill>
        <p:spPr bwMode="auto">
          <a:xfrm>
            <a:off x="755576" y="188641"/>
            <a:ext cx="81369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dsd-videos&amp;images\decphotos\DSD Pics unit 2_77.jpg">
            <a:extLst>
              <a:ext uri="{FF2B5EF4-FFF2-40B4-BE49-F238E27FC236}">
                <a16:creationId xmlns:a16="http://schemas.microsoft.com/office/drawing/2014/main" id="{91459135-1776-ED5A-EE10-0AD3A820A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80"/>
          <a:stretch/>
        </p:blipFill>
        <p:spPr bwMode="auto">
          <a:xfrm>
            <a:off x="755576" y="1124745"/>
            <a:ext cx="8136904" cy="5528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72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dsd-videos&amp;images\decphotos\DSD Pics unit 2_78.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67544" y="260648"/>
            <a:ext cx="7200800" cy="5800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21508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dsd-videos&amp;images\decphotos\DSD Pics unit 2_79.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3527" y="2204864"/>
            <a:ext cx="8448941"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69161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dsd-videos&amp;images\decphotos\DSD Pics unit 2_80.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5536" y="476672"/>
            <a:ext cx="8272448" cy="583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5663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dsd-videos&amp;images\decphotos\DSD Pics unit 2_93.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7544" y="260648"/>
            <a:ext cx="8352928" cy="624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10713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F:\dsd-videos&amp;images\decphotos\DSD Pics unit 2_94.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755576" y="47300"/>
            <a:ext cx="6768752" cy="6810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27468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dsd-videos&amp;images\decphotos\DSD Pics unit 2_95.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7544" y="1916832"/>
            <a:ext cx="8229600" cy="319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2594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F:\dsd-videos&amp;images\decphotos\DSD Pics unit 2_96.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7544" y="332656"/>
            <a:ext cx="7992888" cy="615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5718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13781B-5091-D703-46B4-EEFFCE98A09C}"/>
              </a:ext>
            </a:extLst>
          </p:cNvPr>
          <p:cNvSpPr>
            <a:spLocks noGrp="1"/>
          </p:cNvSpPr>
          <p:nvPr>
            <p:ph idx="1"/>
          </p:nvPr>
        </p:nvSpPr>
        <p:spPr>
          <a:xfrm>
            <a:off x="457200" y="332656"/>
            <a:ext cx="8229600" cy="5793507"/>
          </a:xfrm>
        </p:spPr>
        <p:txBody>
          <a:bodyPr/>
          <a:lstStyle/>
          <a:p>
            <a:pPr marL="0" indent="0">
              <a:buNone/>
            </a:pPr>
            <a:endParaRPr lang="en-IN" dirty="0"/>
          </a:p>
          <a:p>
            <a:pPr marL="0" indent="0">
              <a:buNone/>
            </a:pPr>
            <a:endParaRPr lang="en-IN" dirty="0"/>
          </a:p>
          <a:p>
            <a:pPr marL="0" indent="0">
              <a:buNone/>
            </a:pPr>
            <a:r>
              <a:rPr lang="en-IN" sz="4800" b="1" dirty="0"/>
              <a:t>Additional Problem Statements</a:t>
            </a:r>
          </a:p>
        </p:txBody>
      </p:sp>
    </p:spTree>
    <p:extLst>
      <p:ext uri="{BB962C8B-B14F-4D97-AF65-F5344CB8AC3E}">
        <p14:creationId xmlns:p14="http://schemas.microsoft.com/office/powerpoint/2010/main" val="163886645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C6698-F486-F802-83B2-4265827E48C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9CA36BC-1DDD-8186-5302-12CB95C2B01D}"/>
              </a:ext>
            </a:extLst>
          </p:cNvPr>
          <p:cNvSpPr>
            <a:spLocks noGrp="1"/>
          </p:cNvSpPr>
          <p:nvPr>
            <p:ph type="subTitle" idx="1"/>
          </p:nvPr>
        </p:nvSpPr>
        <p:spPr>
          <a:xfrm>
            <a:off x="539552" y="476672"/>
            <a:ext cx="7772400" cy="6048672"/>
          </a:xfrm>
        </p:spPr>
        <p:txBody>
          <a:bodyPr>
            <a:noAutofit/>
          </a:bodyPr>
          <a:lstStyle/>
          <a:p>
            <a:pPr algn="just"/>
            <a:r>
              <a:rPr lang="en-US" sz="2400" dirty="0">
                <a:solidFill>
                  <a:schemeClr val="tx1"/>
                </a:solidFill>
              </a:rPr>
              <a:t>For example, consider the binary number (100110111)</a:t>
            </a:r>
            <a:r>
              <a:rPr lang="en-US" sz="2400" baseline="-25000" dirty="0">
                <a:solidFill>
                  <a:schemeClr val="tx1"/>
                </a:solidFill>
              </a:rPr>
              <a:t>2</a:t>
            </a:r>
            <a:r>
              <a:rPr lang="en-US" sz="2400" dirty="0">
                <a:solidFill>
                  <a:schemeClr val="tx1"/>
                </a:solidFill>
              </a:rPr>
              <a:t>. </a:t>
            </a:r>
          </a:p>
          <a:p>
            <a:pPr algn="just"/>
            <a:r>
              <a:rPr lang="en-US" sz="2400" dirty="0">
                <a:solidFill>
                  <a:schemeClr val="tx1"/>
                </a:solidFill>
              </a:rPr>
              <a:t>We have to find the 2’s complement of this number.</a:t>
            </a:r>
          </a:p>
          <a:p>
            <a:pPr algn="just"/>
            <a:endParaRPr lang="en-US" sz="2400" dirty="0">
              <a:solidFill>
                <a:schemeClr val="tx1"/>
              </a:solidFill>
            </a:endParaRPr>
          </a:p>
          <a:p>
            <a:pPr algn="just"/>
            <a:r>
              <a:rPr lang="en-US" sz="2400" dirty="0">
                <a:solidFill>
                  <a:schemeClr val="tx1"/>
                </a:solidFill>
              </a:rPr>
              <a:t>Firstly, we find the 1’s complement of this number below.</a:t>
            </a:r>
          </a:p>
          <a:p>
            <a:pPr algn="just"/>
            <a:endParaRPr lang="en-US" sz="2400" dirty="0">
              <a:solidFill>
                <a:schemeClr val="tx1"/>
              </a:solidFill>
            </a:endParaRPr>
          </a:p>
          <a:p>
            <a:pPr algn="just"/>
            <a:r>
              <a:rPr lang="en-US" sz="2400" dirty="0">
                <a:solidFill>
                  <a:schemeClr val="tx1"/>
                </a:solidFill>
              </a:rPr>
              <a:t>1’s Complement = (011001000)</a:t>
            </a:r>
            <a:r>
              <a:rPr lang="en-US" sz="2400" baseline="-25000" dirty="0">
                <a:solidFill>
                  <a:schemeClr val="tx1"/>
                </a:solidFill>
              </a:rPr>
              <a:t>2</a:t>
            </a:r>
          </a:p>
          <a:p>
            <a:pPr algn="just"/>
            <a:endParaRPr lang="en-US" sz="2400" dirty="0">
              <a:solidFill>
                <a:schemeClr val="tx1"/>
              </a:solidFill>
            </a:endParaRPr>
          </a:p>
          <a:p>
            <a:pPr algn="just"/>
            <a:r>
              <a:rPr lang="en-US" sz="2400" dirty="0">
                <a:solidFill>
                  <a:schemeClr val="tx1"/>
                </a:solidFill>
              </a:rPr>
              <a:t>Now, as follows, add 1 to the LSB of 1’s complement to determine the 2’s complement of the number.</a:t>
            </a:r>
          </a:p>
          <a:p>
            <a:pPr algn="just"/>
            <a:endParaRPr lang="en-US" sz="2400" dirty="0">
              <a:solidFill>
                <a:schemeClr val="tx1"/>
              </a:solidFill>
            </a:endParaRPr>
          </a:p>
          <a:p>
            <a:pPr algn="just"/>
            <a:endParaRPr lang="en-IN" sz="2400" dirty="0">
              <a:solidFill>
                <a:schemeClr val="tx1"/>
              </a:solidFill>
            </a:endParaRPr>
          </a:p>
        </p:txBody>
      </p:sp>
      <p:pic>
        <p:nvPicPr>
          <p:cNvPr id="8" name="Picture 7">
            <a:extLst>
              <a:ext uri="{FF2B5EF4-FFF2-40B4-BE49-F238E27FC236}">
                <a16:creationId xmlns:a16="http://schemas.microsoft.com/office/drawing/2014/main" id="{A1CF13A6-D563-DA8E-16DA-E3DEE3826831}"/>
              </a:ext>
            </a:extLst>
          </p:cNvPr>
          <p:cNvPicPr>
            <a:picLocks noChangeAspect="1"/>
          </p:cNvPicPr>
          <p:nvPr/>
        </p:nvPicPr>
        <p:blipFill>
          <a:blip r:embed="rId2"/>
          <a:stretch>
            <a:fillRect/>
          </a:stretch>
        </p:blipFill>
        <p:spPr>
          <a:xfrm>
            <a:off x="2195736" y="4509120"/>
            <a:ext cx="2771775" cy="1628775"/>
          </a:xfrm>
          <a:prstGeom prst="rect">
            <a:avLst/>
          </a:prstGeom>
        </p:spPr>
      </p:pic>
    </p:spTree>
    <p:extLst>
      <p:ext uri="{BB962C8B-B14F-4D97-AF65-F5344CB8AC3E}">
        <p14:creationId xmlns:p14="http://schemas.microsoft.com/office/powerpoint/2010/main" val="85809937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D130D-A7FB-A945-F466-37D510B83329}"/>
            </a:ext>
          </a:extLst>
        </p:cNvPr>
        <p:cNvGrpSpPr/>
        <p:nvPr/>
      </p:nvGrpSpPr>
      <p:grpSpPr>
        <a:xfrm>
          <a:off x="0" y="0"/>
          <a:ext cx="0" cy="0"/>
          <a:chOff x="0" y="0"/>
          <a:chExt cx="0" cy="0"/>
        </a:xfrm>
      </p:grpSpPr>
      <p:pic>
        <p:nvPicPr>
          <p:cNvPr id="28674" name="Picture 2" descr="H:\DSD_PPT_ANU\DSD_Record_4\15.jpg">
            <a:extLst>
              <a:ext uri="{FF2B5EF4-FFF2-40B4-BE49-F238E27FC236}">
                <a16:creationId xmlns:a16="http://schemas.microsoft.com/office/drawing/2014/main" id="{0D951C5F-DEE0-5092-4CCE-75FB81988328}"/>
              </a:ext>
            </a:extLst>
          </p:cNvPr>
          <p:cNvPicPr>
            <a:picLocks noChangeAspect="1" noChangeArrowheads="1"/>
          </p:cNvPicPr>
          <p:nvPr/>
        </p:nvPicPr>
        <p:blipFill>
          <a:blip r:embed="rId2"/>
          <a:stretch>
            <a:fillRect/>
          </a:stretch>
        </p:blipFill>
        <p:spPr bwMode="auto">
          <a:xfrm>
            <a:off x="3805780" y="692696"/>
            <a:ext cx="4583707" cy="6165304"/>
          </a:xfrm>
          <a:prstGeom prst="rect">
            <a:avLst/>
          </a:prstGeom>
          <a:noFill/>
        </p:spPr>
      </p:pic>
      <p:sp>
        <p:nvSpPr>
          <p:cNvPr id="3" name="TextBox 2">
            <a:extLst>
              <a:ext uri="{FF2B5EF4-FFF2-40B4-BE49-F238E27FC236}">
                <a16:creationId xmlns:a16="http://schemas.microsoft.com/office/drawing/2014/main" id="{4400E740-CC5B-331A-46E4-4E3B0F891CBF}"/>
              </a:ext>
            </a:extLst>
          </p:cNvPr>
          <p:cNvSpPr txBox="1"/>
          <p:nvPr/>
        </p:nvSpPr>
        <p:spPr>
          <a:xfrm>
            <a:off x="1" y="304800"/>
            <a:ext cx="39624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BCD to Excess-3 Conversion</a:t>
            </a:r>
          </a:p>
        </p:txBody>
      </p:sp>
      <p:sp>
        <p:nvSpPr>
          <p:cNvPr id="2" name="Date Placeholder 1">
            <a:extLst>
              <a:ext uri="{FF2B5EF4-FFF2-40B4-BE49-F238E27FC236}">
                <a16:creationId xmlns:a16="http://schemas.microsoft.com/office/drawing/2014/main" id="{D7418188-B2AF-1BD9-B2D1-AE10E64C6422}"/>
              </a:ext>
            </a:extLst>
          </p:cNvPr>
          <p:cNvSpPr>
            <a:spLocks noGrp="1"/>
          </p:cNvSpPr>
          <p:nvPr>
            <p:ph type="dt" sz="half" idx="10"/>
          </p:nvPr>
        </p:nvSpPr>
        <p:spPr/>
        <p:txBody>
          <a:bodyPr/>
          <a:lstStyle/>
          <a:p>
            <a:pPr>
              <a:lnSpc>
                <a:spcPct val="100000"/>
              </a:lnSpc>
            </a:pPr>
            <a:fld id="{4D58A776-032C-48B0-B2D2-0BAB6E24BA90}" type="datetime1">
              <a:rPr lang="en-IN" sz="1200" b="0" strike="noStrike" spc="-1" smtClean="0">
                <a:latin typeface="Times New Roman"/>
              </a:rPr>
              <a:t>01-01-2025</a:t>
            </a:fld>
            <a:endParaRPr lang="en-IN" sz="1200" b="0" strike="noStrike" spc="-1">
              <a:latin typeface="Times New Roman"/>
            </a:endParaRPr>
          </a:p>
        </p:txBody>
      </p:sp>
      <p:sp>
        <p:nvSpPr>
          <p:cNvPr id="4" name="Slide Number Placeholder 3">
            <a:extLst>
              <a:ext uri="{FF2B5EF4-FFF2-40B4-BE49-F238E27FC236}">
                <a16:creationId xmlns:a16="http://schemas.microsoft.com/office/drawing/2014/main" id="{E868ACDE-BC34-B921-6ABD-0B913DBB7A2B}"/>
              </a:ext>
            </a:extLst>
          </p:cNvPr>
          <p:cNvSpPr>
            <a:spLocks noGrp="1"/>
          </p:cNvSpPr>
          <p:nvPr>
            <p:ph type="sldNum" sz="quarter" idx="12"/>
          </p:nvPr>
        </p:nvSpPr>
        <p:spPr/>
        <p:txBody>
          <a:bodyPr/>
          <a:lstStyle/>
          <a:p>
            <a:pPr algn="r">
              <a:lnSpc>
                <a:spcPct val="100000"/>
              </a:lnSpc>
            </a:pPr>
            <a:fld id="{22581F60-267D-421B-B0EF-E34A2C84116B}" type="slidenum">
              <a:rPr lang="en-IN" sz="1200" b="0" strike="noStrike" spc="-1" smtClean="0">
                <a:solidFill>
                  <a:srgbClr val="8B8B8B"/>
                </a:solidFill>
                <a:latin typeface="Calibri"/>
              </a:rPr>
              <a:pPr algn="r">
                <a:lnSpc>
                  <a:spcPct val="100000"/>
                </a:lnSpc>
              </a:pPr>
              <a:t>80</a:t>
            </a:fld>
            <a:endParaRPr lang="en-IN" sz="1200" b="0" strike="noStrike" spc="-1">
              <a:latin typeface="Times New Roman"/>
            </a:endParaRPr>
          </a:p>
        </p:txBody>
      </p:sp>
    </p:spTree>
    <p:extLst>
      <p:ext uri="{BB962C8B-B14F-4D97-AF65-F5344CB8AC3E}">
        <p14:creationId xmlns:p14="http://schemas.microsoft.com/office/powerpoint/2010/main" val="41248929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4AC46-B414-8C22-4726-77BF0FFA0A4D}"/>
            </a:ext>
          </a:extLst>
        </p:cNvPr>
        <p:cNvGrpSpPr/>
        <p:nvPr/>
      </p:nvGrpSpPr>
      <p:grpSpPr>
        <a:xfrm>
          <a:off x="0" y="0"/>
          <a:ext cx="0" cy="0"/>
          <a:chOff x="0" y="0"/>
          <a:chExt cx="0" cy="0"/>
        </a:xfrm>
      </p:grpSpPr>
      <p:pic>
        <p:nvPicPr>
          <p:cNvPr id="29698" name="Picture 2" descr="H:\DSD_PPT_ANU\DSD_Record_4\16.jpg">
            <a:extLst>
              <a:ext uri="{FF2B5EF4-FFF2-40B4-BE49-F238E27FC236}">
                <a16:creationId xmlns:a16="http://schemas.microsoft.com/office/drawing/2014/main" id="{332E313B-ACC7-757A-C10A-7EDA43CC8566}"/>
              </a:ext>
            </a:extLst>
          </p:cNvPr>
          <p:cNvPicPr>
            <a:picLocks noChangeAspect="1" noChangeArrowheads="1"/>
          </p:cNvPicPr>
          <p:nvPr/>
        </p:nvPicPr>
        <p:blipFill>
          <a:blip r:embed="rId2"/>
          <a:stretch>
            <a:fillRect/>
          </a:stretch>
        </p:blipFill>
        <p:spPr bwMode="auto">
          <a:xfrm>
            <a:off x="0" y="0"/>
            <a:ext cx="9144000" cy="6858000"/>
          </a:xfrm>
          <a:prstGeom prst="rect">
            <a:avLst/>
          </a:prstGeom>
          <a:noFill/>
        </p:spPr>
      </p:pic>
      <p:sp>
        <p:nvSpPr>
          <p:cNvPr id="2" name="Date Placeholder 1">
            <a:extLst>
              <a:ext uri="{FF2B5EF4-FFF2-40B4-BE49-F238E27FC236}">
                <a16:creationId xmlns:a16="http://schemas.microsoft.com/office/drawing/2014/main" id="{798FC440-6E6B-9D6D-7D94-B5FF7271F835}"/>
              </a:ext>
            </a:extLst>
          </p:cNvPr>
          <p:cNvSpPr>
            <a:spLocks noGrp="1"/>
          </p:cNvSpPr>
          <p:nvPr>
            <p:ph type="dt" sz="half" idx="10"/>
          </p:nvPr>
        </p:nvSpPr>
        <p:spPr/>
        <p:txBody>
          <a:bodyPr/>
          <a:lstStyle/>
          <a:p>
            <a:pPr>
              <a:lnSpc>
                <a:spcPct val="100000"/>
              </a:lnSpc>
            </a:pPr>
            <a:fld id="{D6EC2E89-FD94-430A-BC5C-D492CA065DD8}" type="datetime1">
              <a:rPr lang="en-IN" sz="1200" b="0" strike="noStrike" spc="-1" smtClean="0">
                <a:latin typeface="Times New Roman"/>
              </a:rPr>
              <a:t>01-01-2025</a:t>
            </a:fld>
            <a:endParaRPr lang="en-IN" sz="1200" b="0" strike="noStrike" spc="-1">
              <a:latin typeface="Times New Roman"/>
            </a:endParaRPr>
          </a:p>
        </p:txBody>
      </p:sp>
      <p:sp>
        <p:nvSpPr>
          <p:cNvPr id="3" name="Slide Number Placeholder 2">
            <a:extLst>
              <a:ext uri="{FF2B5EF4-FFF2-40B4-BE49-F238E27FC236}">
                <a16:creationId xmlns:a16="http://schemas.microsoft.com/office/drawing/2014/main" id="{770022EC-4CC8-60C7-4825-8147F773F88B}"/>
              </a:ext>
            </a:extLst>
          </p:cNvPr>
          <p:cNvSpPr>
            <a:spLocks noGrp="1"/>
          </p:cNvSpPr>
          <p:nvPr>
            <p:ph type="sldNum" sz="quarter" idx="12"/>
          </p:nvPr>
        </p:nvSpPr>
        <p:spPr/>
        <p:txBody>
          <a:bodyPr/>
          <a:lstStyle/>
          <a:p>
            <a:pPr algn="r">
              <a:lnSpc>
                <a:spcPct val="100000"/>
              </a:lnSpc>
            </a:pPr>
            <a:fld id="{22581F60-267D-421B-B0EF-E34A2C84116B}" type="slidenum">
              <a:rPr lang="en-IN" sz="1200" b="0" strike="noStrike" spc="-1" smtClean="0">
                <a:solidFill>
                  <a:srgbClr val="8B8B8B"/>
                </a:solidFill>
                <a:latin typeface="Calibri"/>
              </a:rPr>
              <a:pPr algn="r">
                <a:lnSpc>
                  <a:spcPct val="100000"/>
                </a:lnSpc>
              </a:pPr>
              <a:t>81</a:t>
            </a:fld>
            <a:endParaRPr lang="en-IN" sz="1200" b="0" strike="noStrike" spc="-1">
              <a:latin typeface="Times New Roman"/>
            </a:endParaRPr>
          </a:p>
        </p:txBody>
      </p:sp>
    </p:spTree>
    <p:extLst>
      <p:ext uri="{BB962C8B-B14F-4D97-AF65-F5344CB8AC3E}">
        <p14:creationId xmlns:p14="http://schemas.microsoft.com/office/powerpoint/2010/main" val="221051986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CC67-19C5-CBA1-95E6-DCCD15CD7467}"/>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E6B236C3-6B36-57AB-E580-6C60A8FF131D}"/>
              </a:ext>
            </a:extLst>
          </p:cNvPr>
          <p:cNvSpPr>
            <a:spLocks noGrp="1"/>
          </p:cNvSpPr>
          <p:nvPr>
            <p:ph type="dt" sz="half" idx="10"/>
          </p:nvPr>
        </p:nvSpPr>
        <p:spPr/>
        <p:txBody>
          <a:bodyPr/>
          <a:lstStyle/>
          <a:p>
            <a:pPr>
              <a:lnSpc>
                <a:spcPct val="100000"/>
              </a:lnSpc>
            </a:pPr>
            <a:fld id="{5EA1F851-D3F5-4B79-984F-44E243614E7B}" type="datetime1">
              <a:rPr lang="en-IN" sz="1200" b="0" strike="noStrike" spc="-1" smtClean="0">
                <a:latin typeface="Times New Roman"/>
              </a:rPr>
              <a:t>01-01-2025</a:t>
            </a:fld>
            <a:endParaRPr lang="en-IN" sz="1200" b="0" strike="noStrike" spc="-1">
              <a:latin typeface="Times New Roman"/>
            </a:endParaRPr>
          </a:p>
        </p:txBody>
      </p:sp>
      <p:sp>
        <p:nvSpPr>
          <p:cNvPr id="3" name="Slide Number Placeholder 2">
            <a:extLst>
              <a:ext uri="{FF2B5EF4-FFF2-40B4-BE49-F238E27FC236}">
                <a16:creationId xmlns:a16="http://schemas.microsoft.com/office/drawing/2014/main" id="{66C24585-7B47-5865-5485-79A178B02B53}"/>
              </a:ext>
            </a:extLst>
          </p:cNvPr>
          <p:cNvSpPr>
            <a:spLocks noGrp="1"/>
          </p:cNvSpPr>
          <p:nvPr>
            <p:ph type="sldNum" sz="quarter" idx="12"/>
          </p:nvPr>
        </p:nvSpPr>
        <p:spPr/>
        <p:txBody>
          <a:bodyPr/>
          <a:lstStyle/>
          <a:p>
            <a:pPr algn="r">
              <a:lnSpc>
                <a:spcPct val="100000"/>
              </a:lnSpc>
            </a:pPr>
            <a:fld id="{22581F60-267D-421B-B0EF-E34A2C84116B}" type="slidenum">
              <a:rPr lang="en-IN" sz="1200" b="0" strike="noStrike" spc="-1" smtClean="0">
                <a:solidFill>
                  <a:srgbClr val="8B8B8B"/>
                </a:solidFill>
                <a:latin typeface="Calibri"/>
              </a:rPr>
              <a:pPr algn="r">
                <a:lnSpc>
                  <a:spcPct val="100000"/>
                </a:lnSpc>
              </a:pPr>
              <a:t>82</a:t>
            </a:fld>
            <a:endParaRPr lang="en-IN" sz="1200" b="0" strike="noStrike" spc="-1">
              <a:latin typeface="Times New Roman"/>
            </a:endParaRPr>
          </a:p>
        </p:txBody>
      </p:sp>
      <p:pic>
        <p:nvPicPr>
          <p:cNvPr id="5" name="Picture 4">
            <a:extLst>
              <a:ext uri="{FF2B5EF4-FFF2-40B4-BE49-F238E27FC236}">
                <a16:creationId xmlns:a16="http://schemas.microsoft.com/office/drawing/2014/main" id="{F945F76B-CF20-7544-0E3A-9E748CB3DCDC}"/>
              </a:ext>
            </a:extLst>
          </p:cNvPr>
          <p:cNvPicPr>
            <a:picLocks noChangeAspect="1"/>
          </p:cNvPicPr>
          <p:nvPr/>
        </p:nvPicPr>
        <p:blipFill>
          <a:blip r:embed="rId2"/>
          <a:stretch>
            <a:fillRect/>
          </a:stretch>
        </p:blipFill>
        <p:spPr>
          <a:xfrm>
            <a:off x="0" y="187149"/>
            <a:ext cx="9144000" cy="6483702"/>
          </a:xfrm>
          <a:prstGeom prst="rect">
            <a:avLst/>
          </a:prstGeom>
        </p:spPr>
      </p:pic>
    </p:spTree>
    <p:extLst>
      <p:ext uri="{BB962C8B-B14F-4D97-AF65-F5344CB8AC3E}">
        <p14:creationId xmlns:p14="http://schemas.microsoft.com/office/powerpoint/2010/main" val="55922888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CA883-A5E8-B4D0-AB87-14D5CF5E868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7318EC-CCEA-0AFE-D86B-97652AC6152C}"/>
              </a:ext>
            </a:extLst>
          </p:cNvPr>
          <p:cNvSpPr>
            <a:spLocks noGrp="1"/>
          </p:cNvSpPr>
          <p:nvPr>
            <p:ph type="sldNum" sz="quarter" idx="12"/>
          </p:nvPr>
        </p:nvSpPr>
        <p:spPr/>
        <p:txBody>
          <a:bodyPr/>
          <a:lstStyle/>
          <a:p>
            <a:pPr algn="r">
              <a:lnSpc>
                <a:spcPct val="100000"/>
              </a:lnSpc>
            </a:pPr>
            <a:fld id="{22581F60-267D-421B-B0EF-E34A2C84116B}" type="slidenum">
              <a:rPr lang="en-IN" sz="1200" b="0" strike="noStrike" spc="-1" smtClean="0">
                <a:solidFill>
                  <a:srgbClr val="8B8B8B"/>
                </a:solidFill>
                <a:latin typeface="Calibri"/>
              </a:rPr>
              <a:pPr algn="r">
                <a:lnSpc>
                  <a:spcPct val="100000"/>
                </a:lnSpc>
              </a:pPr>
              <a:t>83</a:t>
            </a:fld>
            <a:endParaRPr lang="en-IN" sz="1200" b="0" strike="noStrike" spc="-1">
              <a:latin typeface="Times New Roman"/>
            </a:endParaRPr>
          </a:p>
        </p:txBody>
      </p:sp>
      <p:sp>
        <p:nvSpPr>
          <p:cNvPr id="4" name="TextBox 3">
            <a:extLst>
              <a:ext uri="{FF2B5EF4-FFF2-40B4-BE49-F238E27FC236}">
                <a16:creationId xmlns:a16="http://schemas.microsoft.com/office/drawing/2014/main" id="{DB8E748B-935F-BBA5-FC46-CF93E435F0A6}"/>
              </a:ext>
            </a:extLst>
          </p:cNvPr>
          <p:cNvSpPr txBox="1"/>
          <p:nvPr/>
        </p:nvSpPr>
        <p:spPr>
          <a:xfrm>
            <a:off x="381000" y="1600199"/>
            <a:ext cx="8610600" cy="34778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400"/>
              <a:t>The final set of output equations are</a:t>
            </a:r>
          </a:p>
          <a:p>
            <a:r>
              <a:rPr lang="en-IN" sz="4400"/>
              <a:t>W= A + BD + BC</a:t>
            </a:r>
          </a:p>
          <a:p>
            <a:r>
              <a:rPr lang="en-IN" sz="4400"/>
              <a:t>X = B’C + B’D + BC’D’</a:t>
            </a:r>
          </a:p>
          <a:p>
            <a:r>
              <a:rPr lang="en-IN" sz="4400"/>
              <a:t>Y = C’D’ + CD</a:t>
            </a:r>
          </a:p>
          <a:p>
            <a:r>
              <a:rPr lang="en-IN" sz="4400"/>
              <a:t>Z = D’</a:t>
            </a:r>
          </a:p>
        </p:txBody>
      </p:sp>
    </p:spTree>
    <p:extLst>
      <p:ext uri="{BB962C8B-B14F-4D97-AF65-F5344CB8AC3E}">
        <p14:creationId xmlns:p14="http://schemas.microsoft.com/office/powerpoint/2010/main" val="179069572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9743C-51F4-CD12-AEBF-CBBAF4A98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D0218-3008-41E3-E9ED-19F92CBE6C2D}"/>
              </a:ext>
            </a:extLst>
          </p:cNvPr>
          <p:cNvSpPr>
            <a:spLocks noGrp="1"/>
          </p:cNvSpPr>
          <p:nvPr>
            <p:ph type="ctrTitle"/>
          </p:nvPr>
        </p:nvSpPr>
        <p:spPr>
          <a:xfrm>
            <a:off x="685800" y="188641"/>
            <a:ext cx="7772400" cy="936104"/>
          </a:xfrm>
        </p:spPr>
        <p:txBody>
          <a:bodyPr/>
          <a:lstStyle/>
          <a:p>
            <a:r>
              <a:rPr lang="en-IN"/>
              <a:t>Excess-3 to BCD</a:t>
            </a:r>
          </a:p>
        </p:txBody>
      </p:sp>
      <p:pic>
        <p:nvPicPr>
          <p:cNvPr id="11266" name="Picture 2">
            <a:extLst>
              <a:ext uri="{FF2B5EF4-FFF2-40B4-BE49-F238E27FC236}">
                <a16:creationId xmlns:a16="http://schemas.microsoft.com/office/drawing/2014/main" id="{1330BEF6-B989-C58F-F681-4608BAABC3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20" y="1340768"/>
            <a:ext cx="8444339"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082387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3D92C-4545-F560-2060-D913ECDF0AB1}"/>
            </a:ext>
          </a:extLst>
        </p:cNvPr>
        <p:cNvGrpSpPr/>
        <p:nvPr/>
      </p:nvGrpSpPr>
      <p:grpSpPr>
        <a:xfrm>
          <a:off x="0" y="0"/>
          <a:ext cx="0" cy="0"/>
          <a:chOff x="0" y="0"/>
          <a:chExt cx="0" cy="0"/>
        </a:xfrm>
      </p:grpSpPr>
      <p:pic>
        <p:nvPicPr>
          <p:cNvPr id="17411" name="Picture 3">
            <a:extLst>
              <a:ext uri="{FF2B5EF4-FFF2-40B4-BE49-F238E27FC236}">
                <a16:creationId xmlns:a16="http://schemas.microsoft.com/office/drawing/2014/main" id="{375E6370-C54A-0654-CBDB-51CD125BAD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87624" y="1340768"/>
            <a:ext cx="6192688" cy="213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F5500ED4-E64C-8590-953C-816145391D41}"/>
              </a:ext>
            </a:extLst>
          </p:cNvPr>
          <p:cNvSpPr txBox="1"/>
          <p:nvPr/>
        </p:nvSpPr>
        <p:spPr>
          <a:xfrm>
            <a:off x="755576" y="4437112"/>
            <a:ext cx="619268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t>Excess-3 code is also a Self complementing code</a:t>
            </a:r>
          </a:p>
        </p:txBody>
      </p:sp>
    </p:spTree>
    <p:extLst>
      <p:ext uri="{BB962C8B-B14F-4D97-AF65-F5344CB8AC3E}">
        <p14:creationId xmlns:p14="http://schemas.microsoft.com/office/powerpoint/2010/main" val="368811785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F0AC-63B7-6D85-3C64-101E08FA7415}"/>
            </a:ext>
          </a:extLst>
        </p:cNvPr>
        <p:cNvGrpSpPr/>
        <p:nvPr/>
      </p:nvGrpSpPr>
      <p:grpSpPr>
        <a:xfrm>
          <a:off x="0" y="0"/>
          <a:ext cx="0" cy="0"/>
          <a:chOff x="0" y="0"/>
          <a:chExt cx="0" cy="0"/>
        </a:xfrm>
      </p:grpSpPr>
      <p:pic>
        <p:nvPicPr>
          <p:cNvPr id="12291" name="Picture 3">
            <a:extLst>
              <a:ext uri="{FF2B5EF4-FFF2-40B4-BE49-F238E27FC236}">
                <a16:creationId xmlns:a16="http://schemas.microsoft.com/office/drawing/2014/main" id="{F8CDD58E-BFEB-7F85-09E4-1466BE8BEF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1600" y="1980033"/>
            <a:ext cx="6912768" cy="377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a:extLst>
              <a:ext uri="{FF2B5EF4-FFF2-40B4-BE49-F238E27FC236}">
                <a16:creationId xmlns:a16="http://schemas.microsoft.com/office/drawing/2014/main" id="{110E1047-6682-7CD1-5F9F-0A599692DC5A}"/>
              </a:ext>
            </a:extLst>
          </p:cNvPr>
          <p:cNvSpPr>
            <a:spLocks noGrp="1"/>
          </p:cNvSpPr>
          <p:nvPr>
            <p:ph type="title"/>
          </p:nvPr>
        </p:nvSpPr>
        <p:spPr/>
        <p:txBody>
          <a:bodyPr/>
          <a:lstStyle/>
          <a:p>
            <a:r>
              <a:rPr lang="en-IN"/>
              <a:t>Binary to gray code conversion</a:t>
            </a:r>
          </a:p>
        </p:txBody>
      </p:sp>
    </p:spTree>
    <p:extLst>
      <p:ext uri="{BB962C8B-B14F-4D97-AF65-F5344CB8AC3E}">
        <p14:creationId xmlns:p14="http://schemas.microsoft.com/office/powerpoint/2010/main" val="179346621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3E8C-7A0A-2D24-5607-7FB96922A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9BE55-5E8E-2BC2-AC07-F5CF9CB4702A}"/>
              </a:ext>
            </a:extLst>
          </p:cNvPr>
          <p:cNvSpPr>
            <a:spLocks noGrp="1"/>
          </p:cNvSpPr>
          <p:nvPr>
            <p:ph type="title"/>
          </p:nvPr>
        </p:nvSpPr>
        <p:spPr/>
        <p:txBody>
          <a:bodyPr/>
          <a:lstStyle/>
          <a:p>
            <a:r>
              <a:rPr lang="en-IN"/>
              <a:t>Binary to gray code conversion</a:t>
            </a:r>
          </a:p>
        </p:txBody>
      </p:sp>
      <p:pic>
        <p:nvPicPr>
          <p:cNvPr id="13314" name="Picture 2">
            <a:extLst>
              <a:ext uri="{FF2B5EF4-FFF2-40B4-BE49-F238E27FC236}">
                <a16:creationId xmlns:a16="http://schemas.microsoft.com/office/drawing/2014/main" id="{CDFE5544-175A-EBB5-C5CB-9E70FC96C3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9512" y="1556792"/>
            <a:ext cx="8727369"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983066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5FF72-89D2-86A1-00F4-E15A13A6FD02}"/>
            </a:ext>
          </a:extLst>
        </p:cNvPr>
        <p:cNvGrpSpPr/>
        <p:nvPr/>
      </p:nvGrpSpPr>
      <p:grpSpPr>
        <a:xfrm>
          <a:off x="0" y="0"/>
          <a:ext cx="0" cy="0"/>
          <a:chOff x="0" y="0"/>
          <a:chExt cx="0" cy="0"/>
        </a:xfrm>
      </p:grpSpPr>
      <p:pic>
        <p:nvPicPr>
          <p:cNvPr id="14338" name="Picture 2">
            <a:extLst>
              <a:ext uri="{FF2B5EF4-FFF2-40B4-BE49-F238E27FC236}">
                <a16:creationId xmlns:a16="http://schemas.microsoft.com/office/drawing/2014/main" id="{D04DF98A-052E-F25D-CCFC-7E5A9363C2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7584" y="1196752"/>
            <a:ext cx="7303668"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169008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BAEF9-550B-C39F-DADF-9EB625448A55}"/>
            </a:ext>
          </a:extLst>
        </p:cNvPr>
        <p:cNvGrpSpPr/>
        <p:nvPr/>
      </p:nvGrpSpPr>
      <p:grpSpPr>
        <a:xfrm>
          <a:off x="0" y="0"/>
          <a:ext cx="0" cy="0"/>
          <a:chOff x="0" y="0"/>
          <a:chExt cx="0" cy="0"/>
        </a:xfrm>
      </p:grpSpPr>
      <p:pic>
        <p:nvPicPr>
          <p:cNvPr id="16386" name="Picture 2">
            <a:extLst>
              <a:ext uri="{FF2B5EF4-FFF2-40B4-BE49-F238E27FC236}">
                <a16:creationId xmlns:a16="http://schemas.microsoft.com/office/drawing/2014/main" id="{74B5AB57-876A-38CC-D14B-3261249241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1520" y="1412776"/>
            <a:ext cx="871296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842463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198B0-2B6F-50D8-7063-2FDF3E91903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ECD46F1-E65F-6CCE-7BAA-206DC5FAAEF4}"/>
              </a:ext>
            </a:extLst>
          </p:cNvPr>
          <p:cNvSpPr>
            <a:spLocks noGrp="1"/>
          </p:cNvSpPr>
          <p:nvPr>
            <p:ph type="subTitle" idx="1"/>
          </p:nvPr>
        </p:nvSpPr>
        <p:spPr>
          <a:xfrm>
            <a:off x="539552" y="476672"/>
            <a:ext cx="7772400" cy="6048672"/>
          </a:xfrm>
        </p:spPr>
        <p:txBody>
          <a:bodyPr>
            <a:noAutofit/>
          </a:bodyPr>
          <a:lstStyle/>
          <a:p>
            <a:pPr algn="l"/>
            <a:r>
              <a:rPr lang="en-US" sz="2400" b="1" i="0" dirty="0">
                <a:solidFill>
                  <a:srgbClr val="0A0A0A"/>
                </a:solidFill>
                <a:effectLst/>
                <a:latin typeface="Segoe UI" panose="020B0502040204020203" pitchFamily="34" charset="0"/>
              </a:rPr>
              <a:t>Binary number subtraction using 2’s complement</a:t>
            </a:r>
            <a:endParaRPr lang="en-US" sz="2400" b="0" i="0" dirty="0">
              <a:solidFill>
                <a:srgbClr val="0A0A0A"/>
              </a:solidFill>
              <a:effectLst/>
              <a:latin typeface="Segoe UI" panose="020B0502040204020203" pitchFamily="34" charset="0"/>
            </a:endParaRPr>
          </a:p>
          <a:p>
            <a:pPr algn="l"/>
            <a:r>
              <a:rPr lang="en-US" sz="2400" b="0" i="0" dirty="0">
                <a:solidFill>
                  <a:srgbClr val="0A0A0A"/>
                </a:solidFill>
                <a:effectLst/>
                <a:latin typeface="Segoe UI" panose="020B0502040204020203" pitchFamily="34" charset="0"/>
              </a:rPr>
              <a:t>The following steps are involved in subtraction using the 2’s complement arithmetic.</a:t>
            </a:r>
          </a:p>
          <a:p>
            <a:pPr algn="l">
              <a:buFont typeface="Arial" panose="020B0604020202020204" pitchFamily="34" charset="0"/>
              <a:buChar char="•"/>
            </a:pPr>
            <a:r>
              <a:rPr lang="en-US" sz="2400" b="0" i="0" dirty="0">
                <a:solidFill>
                  <a:srgbClr val="0A0A0A"/>
                </a:solidFill>
                <a:effectLst/>
                <a:latin typeface="Segoe UI" panose="020B0502040204020203" pitchFamily="34" charset="0"/>
              </a:rPr>
              <a:t>Find the 2’s complement of the subtrahend.</a:t>
            </a:r>
          </a:p>
          <a:p>
            <a:pPr algn="l">
              <a:buFont typeface="Arial" panose="020B0604020202020204" pitchFamily="34" charset="0"/>
              <a:buChar char="•"/>
            </a:pPr>
            <a:r>
              <a:rPr lang="en-US" sz="2400" b="0" i="0" dirty="0">
                <a:solidFill>
                  <a:srgbClr val="0A0A0A"/>
                </a:solidFill>
                <a:effectLst/>
                <a:latin typeface="Segoe UI" panose="020B0502040204020203" pitchFamily="34" charset="0"/>
              </a:rPr>
              <a:t>Add the 2’s complement of the subtrahend to the minuend.</a:t>
            </a:r>
          </a:p>
          <a:p>
            <a:pPr algn="l">
              <a:buFont typeface="Arial" panose="020B0604020202020204" pitchFamily="34" charset="0"/>
              <a:buChar char="•"/>
            </a:pPr>
            <a:r>
              <a:rPr lang="en-US" sz="2400" b="0" i="0" dirty="0">
                <a:solidFill>
                  <a:srgbClr val="0A0A0A"/>
                </a:solidFill>
                <a:effectLst/>
                <a:latin typeface="Segoe UI" panose="020B0502040204020203" pitchFamily="34" charset="0"/>
              </a:rPr>
              <a:t>If there is a carry produced, the result is positive. Obtain the final result by omitting the carry.</a:t>
            </a:r>
          </a:p>
          <a:p>
            <a:pPr algn="l">
              <a:buFont typeface="Arial" panose="020B0604020202020204" pitchFamily="34" charset="0"/>
              <a:buChar char="•"/>
            </a:pPr>
            <a:r>
              <a:rPr lang="en-US" sz="2400" b="0" i="0" dirty="0">
                <a:solidFill>
                  <a:srgbClr val="0A0A0A"/>
                </a:solidFill>
                <a:effectLst/>
                <a:latin typeface="Segoe UI" panose="020B0502040204020203" pitchFamily="34" charset="0"/>
              </a:rPr>
              <a:t>If there is no carry produced, the result is negative. The final result is obtained by taking 2’s complement of the intermediate result and putting a minus sign.</a:t>
            </a:r>
          </a:p>
          <a:p>
            <a:pPr algn="just"/>
            <a:endParaRPr lang="en-IN" sz="2400" dirty="0">
              <a:solidFill>
                <a:schemeClr val="tx1"/>
              </a:solidFill>
            </a:endParaRPr>
          </a:p>
        </p:txBody>
      </p:sp>
    </p:spTree>
    <p:extLst>
      <p:ext uri="{BB962C8B-B14F-4D97-AF65-F5344CB8AC3E}">
        <p14:creationId xmlns:p14="http://schemas.microsoft.com/office/powerpoint/2010/main" val="3256964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14D6B-8CCD-C445-560B-6BCB4135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835D7-E439-F8B4-902B-DB7EDE27FEEA}"/>
              </a:ext>
            </a:extLst>
          </p:cNvPr>
          <p:cNvSpPr>
            <a:spLocks noGrp="1"/>
          </p:cNvSpPr>
          <p:nvPr>
            <p:ph type="title"/>
          </p:nvPr>
        </p:nvSpPr>
        <p:spPr/>
        <p:txBody>
          <a:bodyPr/>
          <a:lstStyle/>
          <a:p>
            <a:r>
              <a:rPr lang="en-IN" err="1"/>
              <a:t>Gray to Binary code conversion</a:t>
            </a:r>
            <a:endParaRPr lang="en-IN"/>
          </a:p>
        </p:txBody>
      </p:sp>
      <p:pic>
        <p:nvPicPr>
          <p:cNvPr id="18434" name="Picture 2">
            <a:extLst>
              <a:ext uri="{FF2B5EF4-FFF2-40B4-BE49-F238E27FC236}">
                <a16:creationId xmlns:a16="http://schemas.microsoft.com/office/drawing/2014/main" id="{F2A8A633-4AFD-60B2-18F0-B2BA8918E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7585" y="1352652"/>
            <a:ext cx="7285394" cy="488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417168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99482-A3AD-75F4-CB4F-C99C59506F9C}"/>
            </a:ext>
          </a:extLst>
        </p:cNvPr>
        <p:cNvGrpSpPr/>
        <p:nvPr/>
      </p:nvGrpSpPr>
      <p:grpSpPr>
        <a:xfrm>
          <a:off x="0" y="0"/>
          <a:ext cx="0" cy="0"/>
          <a:chOff x="0" y="0"/>
          <a:chExt cx="0" cy="0"/>
        </a:xfrm>
      </p:grpSpPr>
      <p:pic>
        <p:nvPicPr>
          <p:cNvPr id="19458" name="Picture 2">
            <a:extLst>
              <a:ext uri="{FF2B5EF4-FFF2-40B4-BE49-F238E27FC236}">
                <a16:creationId xmlns:a16="http://schemas.microsoft.com/office/drawing/2014/main" id="{1F90C620-F324-FD88-6CC8-B8CF12AC52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19672" y="1628800"/>
            <a:ext cx="5826141" cy="2302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86F4194D-01B4-3701-88A3-8834BAFB48B4}"/>
              </a:ext>
            </a:extLst>
          </p:cNvPr>
          <p:cNvSpPr txBox="1"/>
          <p:nvPr/>
        </p:nvSpPr>
        <p:spPr>
          <a:xfrm>
            <a:off x="683568" y="4797152"/>
            <a:ext cx="648072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err="1"/>
              <a:t>Gray code is also called unit distance code</a:t>
            </a:r>
            <a:endParaRPr lang="en-IN" sz="2000" b="1"/>
          </a:p>
        </p:txBody>
      </p:sp>
    </p:spTree>
    <p:extLst>
      <p:ext uri="{BB962C8B-B14F-4D97-AF65-F5344CB8AC3E}">
        <p14:creationId xmlns:p14="http://schemas.microsoft.com/office/powerpoint/2010/main" val="21159406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1D5B8-30B8-ECCD-10CA-BCF0855AD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B8B61-1A57-912E-DCBF-8B6E8A56C300}"/>
              </a:ext>
            </a:extLst>
          </p:cNvPr>
          <p:cNvSpPr>
            <a:spLocks noGrp="1"/>
          </p:cNvSpPr>
          <p:nvPr>
            <p:ph type="title"/>
          </p:nvPr>
        </p:nvSpPr>
        <p:spPr/>
        <p:txBody>
          <a:bodyPr/>
          <a:lstStyle/>
          <a:p>
            <a:r>
              <a:rPr lang="en-IN"/>
              <a:t>Binary Multiplier</a:t>
            </a:r>
          </a:p>
        </p:txBody>
      </p:sp>
      <p:pic>
        <p:nvPicPr>
          <p:cNvPr id="29699" name="Picture 3">
            <a:extLst>
              <a:ext uri="{FF2B5EF4-FFF2-40B4-BE49-F238E27FC236}">
                <a16:creationId xmlns:a16="http://schemas.microsoft.com/office/drawing/2014/main" id="{EB78E0C4-38A9-4754-8E29-F9E40334E9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512" y="2348880"/>
            <a:ext cx="8784976" cy="162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531156"/>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616B1-4AB6-38FB-A6D8-56A4428305CA}"/>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687702EA-B87D-383E-88E3-D25CBC319F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99592" y="2060848"/>
            <a:ext cx="6854119" cy="246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76107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D176E-874E-C505-7B9C-4C553ED4417A}"/>
            </a:ext>
          </a:extLst>
        </p:cNvPr>
        <p:cNvGrpSpPr/>
        <p:nvPr/>
      </p:nvGrpSpPr>
      <p:grpSpPr>
        <a:xfrm>
          <a:off x="0" y="0"/>
          <a:ext cx="0" cy="0"/>
          <a:chOff x="0" y="0"/>
          <a:chExt cx="0" cy="0"/>
        </a:xfrm>
      </p:grpSpPr>
      <p:pic>
        <p:nvPicPr>
          <p:cNvPr id="30722" name="Picture 2" descr="C:\Users\salian\Downloads\DSD Pics unit 2_6\DSD Pics unit 2_6\DSD Pics unit 2_2.jpg">
            <a:extLst>
              <a:ext uri="{FF2B5EF4-FFF2-40B4-BE49-F238E27FC236}">
                <a16:creationId xmlns:a16="http://schemas.microsoft.com/office/drawing/2014/main" id="{64E02AF4-EB2E-AAB9-10A2-31928431DD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83640" y="188640"/>
            <a:ext cx="5932226" cy="61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8733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E5627-CA61-002D-AB68-6120AD5555C3}"/>
            </a:ext>
          </a:extLst>
        </p:cNvPr>
        <p:cNvGrpSpPr/>
        <p:nvPr/>
      </p:nvGrpSpPr>
      <p:grpSpPr>
        <a:xfrm>
          <a:off x="0" y="0"/>
          <a:ext cx="0" cy="0"/>
          <a:chOff x="0" y="0"/>
          <a:chExt cx="0" cy="0"/>
        </a:xfrm>
      </p:grpSpPr>
      <p:pic>
        <p:nvPicPr>
          <p:cNvPr id="31746" name="Picture 2" descr="C:\Users\salian\Downloads\DSD Pics unit 2_6\DSD Pics unit 2_6\DSD Pics unit 2_3.jpg">
            <a:extLst>
              <a:ext uri="{FF2B5EF4-FFF2-40B4-BE49-F238E27FC236}">
                <a16:creationId xmlns:a16="http://schemas.microsoft.com/office/drawing/2014/main" id="{5D941F20-C1EF-679F-14CD-9F3C0FEA4E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9552" y="1628800"/>
            <a:ext cx="7848872" cy="238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2579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732D7-DAB6-D5D3-AF0A-6CAEA221DEAE}"/>
            </a:ext>
          </a:extLst>
        </p:cNvPr>
        <p:cNvGrpSpPr/>
        <p:nvPr/>
      </p:nvGrpSpPr>
      <p:grpSpPr>
        <a:xfrm>
          <a:off x="0" y="0"/>
          <a:ext cx="0" cy="0"/>
          <a:chOff x="0" y="0"/>
          <a:chExt cx="0" cy="0"/>
        </a:xfrm>
      </p:grpSpPr>
      <p:pic>
        <p:nvPicPr>
          <p:cNvPr id="32770" name="Picture 2" descr="C:\Users\salian\Downloads\DSD Pics unit 2_6\DSD Pics unit 2_6\DSD Pics unit 2_4.jpg">
            <a:extLst>
              <a:ext uri="{FF2B5EF4-FFF2-40B4-BE49-F238E27FC236}">
                <a16:creationId xmlns:a16="http://schemas.microsoft.com/office/drawing/2014/main" id="{675A3CA5-B311-6D88-E2D3-588E33EE0E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83568" y="2204864"/>
            <a:ext cx="76771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2537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355D1-6D5B-1E8B-7B4F-82A029F60BA3}"/>
            </a:ext>
          </a:extLst>
        </p:cNvPr>
        <p:cNvGrpSpPr/>
        <p:nvPr/>
      </p:nvGrpSpPr>
      <p:grpSpPr>
        <a:xfrm>
          <a:off x="0" y="0"/>
          <a:ext cx="0" cy="0"/>
          <a:chOff x="0" y="0"/>
          <a:chExt cx="0" cy="0"/>
        </a:xfrm>
      </p:grpSpPr>
      <p:pic>
        <p:nvPicPr>
          <p:cNvPr id="33794" name="Picture 2" descr="C:\Users\salian\Downloads\DSD Pics unit 2_6\DSD Pics unit 2_6\DSD Pics unit 2_5.jpg">
            <a:extLst>
              <a:ext uri="{FF2B5EF4-FFF2-40B4-BE49-F238E27FC236}">
                <a16:creationId xmlns:a16="http://schemas.microsoft.com/office/drawing/2014/main" id="{B8EB35A1-8D8C-B561-86CF-78BF7C1E5A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7584" y="24080"/>
            <a:ext cx="6552728" cy="667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7416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12"/>
  <p:tag name="AS_OS" val="Microsoft Windows NT 10.0.17763.0"/>
  <p:tag name="AS_RELEASE_DATE" val="2021.12.14"/>
  <p:tag name="AS_TITLE" val="Aspose.Slides for .NET5"/>
  <p:tag name="AS_VERSION" val="21.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2730</TotalTime>
  <Words>2300</Words>
  <Application>Microsoft Office PowerPoint</Application>
  <PresentationFormat>On-screen Show (4:3)</PresentationFormat>
  <Paragraphs>333</Paragraphs>
  <Slides>97</Slides>
  <Notes>0</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97</vt:i4>
      </vt:variant>
    </vt:vector>
  </HeadingPairs>
  <TitlesOfParts>
    <vt:vector size="119" baseType="lpstr">
      <vt:lpstr>Arial</vt:lpstr>
      <vt:lpstr>Calibri</vt:lpstr>
      <vt:lpstr>Cambria Math</vt:lpstr>
      <vt:lpstr>Consolas</vt:lpstr>
      <vt:lpstr>Courier New</vt:lpstr>
      <vt:lpstr>erdana</vt:lpstr>
      <vt:lpstr>inter-bold</vt:lpstr>
      <vt:lpstr>inter-regular</vt:lpstr>
      <vt:lpstr>Nunito</vt:lpstr>
      <vt:lpstr>Roboto</vt:lpstr>
      <vt:lpstr>Segoe UI</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EC1002-2: Applied Digital Logic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Half Adder</vt:lpstr>
      <vt:lpstr>Full Adder</vt:lpstr>
      <vt:lpstr>PowerPoint Presentation</vt:lpstr>
      <vt:lpstr>PowerPoint Presentation</vt:lpstr>
      <vt:lpstr>Full adder using half adder</vt:lpstr>
      <vt:lpstr>PowerPoint Presentation</vt:lpstr>
      <vt:lpstr>4-bit ripple carry adder</vt:lpstr>
      <vt:lpstr>4-bit ripple carry adder/Parallel adder</vt:lpstr>
      <vt:lpstr>PowerPoint Presentation</vt:lpstr>
      <vt:lpstr>PowerPoint Presentation</vt:lpstr>
      <vt:lpstr>PowerPoint Presentation</vt:lpstr>
      <vt:lpstr>Full Subtractor</vt:lpstr>
      <vt:lpstr>PowerPoint Presentation</vt:lpstr>
      <vt:lpstr>PowerPoint Presentation</vt:lpstr>
      <vt:lpstr>PowerPoint Presentation</vt:lpstr>
      <vt:lpstr>Parallel Subtractor</vt:lpstr>
      <vt:lpstr>PowerPoint Presentation</vt:lpstr>
      <vt:lpstr>PowerPoint Presentation</vt:lpstr>
      <vt:lpstr>PowerPoint Presentation</vt:lpstr>
      <vt:lpstr>4-bit Parallel Adder/Subtractor</vt:lpstr>
      <vt:lpstr>PowerPoint Presentation</vt:lpstr>
      <vt:lpstr>PowerPoint Presentation</vt:lpstr>
      <vt:lpstr>Examples</vt:lpstr>
      <vt:lpstr>1-bit comparator</vt:lpstr>
      <vt:lpstr>PowerPoint Presentation</vt:lpstr>
      <vt:lpstr>PowerPoint Presentation</vt:lpstr>
      <vt:lpstr>2- bit comparator</vt:lpstr>
      <vt:lpstr>PowerPoint Presentation</vt:lpstr>
      <vt:lpstr>PowerPoint Presentation</vt:lpstr>
      <vt:lpstr>PowerPoint Presentation</vt:lpstr>
      <vt:lpstr>PowerPoint Presentation</vt:lpstr>
      <vt:lpstr>Multiplexer(MUX)</vt:lpstr>
      <vt:lpstr>Application of MUX</vt:lpstr>
      <vt:lpstr>PowerPoint Presentation</vt:lpstr>
      <vt:lpstr>4:1 Multiplexer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Encoder </vt:lpstr>
      <vt:lpstr>Example of Encoder </vt:lpstr>
      <vt:lpstr>4x2 Encoder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Excess-3 to BCD</vt:lpstr>
      <vt:lpstr>PowerPoint Presentation</vt:lpstr>
      <vt:lpstr>Binary to gray code conversion</vt:lpstr>
      <vt:lpstr>Binary to gray code conversion</vt:lpstr>
      <vt:lpstr>PowerPoint Presentation</vt:lpstr>
      <vt:lpstr>PowerPoint Presentation</vt:lpstr>
      <vt:lpstr>Gray to Binary code conversion</vt:lpstr>
      <vt:lpstr>PowerPoint Presentation</vt:lpstr>
      <vt:lpstr>Binary Multiplier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20EC302: Digital System Design</dc:title>
  <dc:creator>Kavitha s</dc:creator>
  <cp:lastModifiedBy>Kavitha s</cp:lastModifiedBy>
  <cp:revision>49</cp:revision>
  <cp:lastPrinted>2024-03-13T04:37:58Z</cp:lastPrinted>
  <dcterms:created xsi:type="dcterms:W3CDTF">2021-12-22T09:15:58Z</dcterms:created>
  <dcterms:modified xsi:type="dcterms:W3CDTF">2025-01-01T08:26:56Z</dcterms:modified>
</cp:coreProperties>
</file>